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98" r:id="rId3"/>
    <p:sldId id="299" r:id="rId4"/>
    <p:sldId id="258" r:id="rId5"/>
    <p:sldId id="260" r:id="rId6"/>
    <p:sldId id="293" r:id="rId7"/>
    <p:sldId id="292" r:id="rId8"/>
    <p:sldId id="287" r:id="rId9"/>
    <p:sldId id="288" r:id="rId10"/>
    <p:sldId id="261" r:id="rId11"/>
    <p:sldId id="263" r:id="rId12"/>
    <p:sldId id="262" r:id="rId13"/>
    <p:sldId id="264" r:id="rId14"/>
    <p:sldId id="295" r:id="rId15"/>
    <p:sldId id="272" r:id="rId16"/>
    <p:sldId id="273" r:id="rId17"/>
    <p:sldId id="266" r:id="rId18"/>
    <p:sldId id="268" r:id="rId19"/>
    <p:sldId id="296" r:id="rId20"/>
    <p:sldId id="267" r:id="rId21"/>
    <p:sldId id="269" r:id="rId22"/>
    <p:sldId id="289" r:id="rId23"/>
    <p:sldId id="290" r:id="rId24"/>
    <p:sldId id="270" r:id="rId25"/>
    <p:sldId id="271" r:id="rId26"/>
    <p:sldId id="276" r:id="rId27"/>
    <p:sldId id="277" r:id="rId28"/>
    <p:sldId id="280" r:id="rId29"/>
    <p:sldId id="281" r:id="rId30"/>
    <p:sldId id="284" r:id="rId31"/>
    <p:sldId id="286" r:id="rId32"/>
    <p:sldId id="291" r:id="rId33"/>
    <p:sldId id="297" r:id="rId34"/>
    <p:sldId id="300" r:id="rId3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288" cy="480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4189" y="0"/>
            <a:ext cx="3169288" cy="480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0748F-015D-42EB-A08A-942CA849C6AB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5713" y="719138"/>
            <a:ext cx="4803775" cy="3602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2038" y="4560532"/>
            <a:ext cx="5851126" cy="432123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519"/>
            <a:ext cx="3169288" cy="480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4189" y="9119519"/>
            <a:ext cx="3169288" cy="480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2E27D-8E22-4B87-B516-542122DDF69E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068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6776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The game of making decisions under uncertainty: How sure must one be?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2895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r>
              <a:rPr lang="en-US" sz="1200" dirty="0" smtClean="0"/>
              <a:t>The game of making decisions under uncertainty: How sure must one be?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4475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  <a:p>
            <a:pPr algn="ctr"/>
            <a:r>
              <a:rPr lang="en-US" sz="1200" dirty="0" smtClean="0"/>
              <a:t>The game of making decisions under uncertainty: How sure must one be?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2456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9290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5791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1114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9629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3758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4951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92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9562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44262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6433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6983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2260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7729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3690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16134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94021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4398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306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95623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68200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71152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47024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47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473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8311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995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333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5878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2E27D-8E22-4B87-B516-542122DDF69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721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EF6A2-6F36-46BA-B96C-50ACE48359FB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DEF44-4BD4-4CF3-8F5E-E1DBEA7A576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962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EF6A2-6F36-46BA-B96C-50ACE48359FB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DEF44-4BD4-4CF3-8F5E-E1DBEA7A576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699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EF6A2-6F36-46BA-B96C-50ACE48359FB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DEF44-4BD4-4CF3-8F5E-E1DBEA7A576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847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EF6A2-6F36-46BA-B96C-50ACE48359FB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DEF44-4BD4-4CF3-8F5E-E1DBEA7A576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632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EF6A2-6F36-46BA-B96C-50ACE48359FB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DEF44-4BD4-4CF3-8F5E-E1DBEA7A576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049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EF6A2-6F36-46BA-B96C-50ACE48359FB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DEF44-4BD4-4CF3-8F5E-E1DBEA7A576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384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EF6A2-6F36-46BA-B96C-50ACE48359FB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DEF44-4BD4-4CF3-8F5E-E1DBEA7A576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626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EF6A2-6F36-46BA-B96C-50ACE48359FB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DEF44-4BD4-4CF3-8F5E-E1DBEA7A576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290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EF6A2-6F36-46BA-B96C-50ACE48359FB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DEF44-4BD4-4CF3-8F5E-E1DBEA7A576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240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EF6A2-6F36-46BA-B96C-50ACE48359FB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DEF44-4BD4-4CF3-8F5E-E1DBEA7A576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022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EF6A2-6F36-46BA-B96C-50ACE48359FB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DEF44-4BD4-4CF3-8F5E-E1DBEA7A576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25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EF6A2-6F36-46BA-B96C-50ACE48359FB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DEF44-4BD4-4CF3-8F5E-E1DBEA7A576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049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hepex.org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0.png"/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8.png"/><Relationship Id="rId5" Type="http://schemas.openxmlformats.org/officeDocument/2006/relationships/image" Target="../media/image19.png"/><Relationship Id="rId10" Type="http://schemas.openxmlformats.org/officeDocument/2006/relationships/image" Target="../media/image27.png"/><Relationship Id="rId4" Type="http://schemas.openxmlformats.org/officeDocument/2006/relationships/image" Target="../media/image18.jpeg"/><Relationship Id="rId9" Type="http://schemas.openxmlformats.org/officeDocument/2006/relationships/image" Target="../media/image2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86554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The Shopkeepers Dilemma</a:t>
            </a:r>
            <a:br>
              <a:rPr lang="en-US" dirty="0" smtClean="0"/>
            </a:br>
            <a:r>
              <a:rPr lang="en-US" sz="3100" dirty="0" smtClean="0"/>
              <a:t>A game on making decisions under uncertainty</a:t>
            </a:r>
            <a:endParaRPr lang="en-GB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42328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GB" sz="1800" dirty="0" smtClean="0"/>
              <a:t>Micha Werner (1,2), Jan Verkade (2), Fredrik Wetterhall (3), </a:t>
            </a:r>
            <a:r>
              <a:rPr lang="en-GB" sz="1800" dirty="0" err="1" smtClean="0"/>
              <a:t>Schalk</a:t>
            </a:r>
            <a:r>
              <a:rPr lang="en-GB" sz="1800" dirty="0" smtClean="0"/>
              <a:t>-Jan van </a:t>
            </a:r>
            <a:r>
              <a:rPr lang="en-GB" sz="1800" dirty="0" err="1" smtClean="0"/>
              <a:t>Andel</a:t>
            </a:r>
            <a:r>
              <a:rPr lang="en-GB" sz="1800" dirty="0" smtClean="0"/>
              <a:t> (1), and Maria-Helena Ramos(4)</a:t>
            </a:r>
          </a:p>
          <a:p>
            <a:pPr marL="342900" indent="-342900" algn="l">
              <a:buAutoNum type="arabicParenBoth"/>
            </a:pPr>
            <a:r>
              <a:rPr lang="en-GB" sz="1800" dirty="0" smtClean="0"/>
              <a:t>UNESCO-IHE Institute of Water Education, Water Engineering, Delft, Netherlands </a:t>
            </a:r>
          </a:p>
          <a:p>
            <a:pPr marL="342900" indent="-342900" algn="l">
              <a:buAutoNum type="arabicParenBoth"/>
            </a:pPr>
            <a:r>
              <a:rPr lang="en-GB" sz="1800" dirty="0" err="1" smtClean="0"/>
              <a:t>Deltares</a:t>
            </a:r>
            <a:r>
              <a:rPr lang="en-GB" sz="1800" dirty="0" smtClean="0"/>
              <a:t>, PO Box 177, 2600MH Delft, The Netherlands , </a:t>
            </a:r>
          </a:p>
          <a:p>
            <a:pPr marL="342900" indent="-342900" algn="l">
              <a:buAutoNum type="arabicParenBoth"/>
            </a:pPr>
            <a:r>
              <a:rPr lang="en-GB" sz="1800" dirty="0" smtClean="0"/>
              <a:t>ECMWF, European Centre for Medium-Range Weather Forecasts, </a:t>
            </a:r>
            <a:r>
              <a:rPr lang="en-GB" sz="1800" dirty="0" err="1" smtClean="0"/>
              <a:t>Shinfield</a:t>
            </a:r>
            <a:r>
              <a:rPr lang="en-GB" sz="1800" dirty="0" smtClean="0"/>
              <a:t> Park, Reading, UK,</a:t>
            </a:r>
          </a:p>
          <a:p>
            <a:pPr marL="342900" indent="-342900" algn="l">
              <a:buAutoNum type="arabicParenBoth"/>
            </a:pPr>
            <a:r>
              <a:rPr lang="en-GB" sz="1800" dirty="0" err="1" smtClean="0"/>
              <a:t>Irstea</a:t>
            </a:r>
            <a:r>
              <a:rPr lang="en-GB" sz="1800" dirty="0" smtClean="0"/>
              <a:t>, Hydrology Research Group, Antony, France</a:t>
            </a:r>
            <a:endParaRPr lang="en-GB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547"/>
            <a:ext cx="8953500" cy="18859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40771" y="6425832"/>
            <a:ext cx="26829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Visit us at: </a:t>
            </a:r>
            <a:r>
              <a:rPr lang="en-US" dirty="0" smtClean="0">
                <a:hlinkClick r:id="rId4"/>
              </a:rPr>
              <a:t>www.hepex.org</a:t>
            </a:r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805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Description of Shop Owner 1</a:t>
            </a:r>
            <a:br>
              <a:rPr lang="en-US" dirty="0" smtClean="0"/>
            </a:br>
            <a:r>
              <a:rPr lang="en-US" sz="2200" dirty="0" smtClean="0"/>
              <a:t>This is handed out per person (not presented)</a:t>
            </a:r>
            <a:endParaRPr lang="en-GB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089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In your shop you sell Ferraris. These cars are very expensive.  You have five cars in the showroom. Your initial savings </a:t>
            </a:r>
            <a:r>
              <a:rPr lang="en-US" sz="2000" dirty="0"/>
              <a:t>are € </a:t>
            </a:r>
            <a:r>
              <a:rPr lang="en-US" sz="2000" dirty="0" smtClean="0"/>
              <a:t>500,000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</p:txBody>
      </p:sp>
      <p:pic>
        <p:nvPicPr>
          <p:cNvPr id="3074" name="Picture 2" descr="http://exra.exoticsracing.com/upload/site/makes/ferrari/Vu_Ferrari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8549" y="4660106"/>
            <a:ext cx="4512947" cy="1880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27534"/>
              </p:ext>
            </p:extLst>
          </p:nvPr>
        </p:nvGraphicFramePr>
        <p:xfrm>
          <a:off x="495300" y="2514600"/>
          <a:ext cx="8077200" cy="181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4400"/>
                <a:gridCol w="1696537"/>
                <a:gridCol w="2255794"/>
                <a:gridCol w="194046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Loss if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flooded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Profit if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not flooded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 Nothing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€ 0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€ 100,000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€ 25,000</a:t>
                      </a:r>
                      <a:endParaRPr lang="en-GB" dirty="0"/>
                    </a:p>
                  </a:txBody>
                  <a:tcPr/>
                </a:tc>
              </a:tr>
              <a:tr h="436880">
                <a:tc>
                  <a:txBody>
                    <a:bodyPr/>
                    <a:lstStyle/>
                    <a:p>
                      <a:r>
                        <a:rPr lang="en-US" dirty="0" smtClean="0"/>
                        <a:t>Raise </a:t>
                      </a:r>
                      <a:r>
                        <a:rPr lang="en-US" dirty="0" err="1" smtClean="0"/>
                        <a:t>Defences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€ 10,000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€ 100,000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€ 25,000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Move</a:t>
                      </a:r>
                      <a:r>
                        <a:rPr lang="en-US" baseline="0" dirty="0" smtClean="0"/>
                        <a:t> Inventory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€ 25,000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€ 0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€ 0</a:t>
                      </a:r>
                      <a:endParaRPr lang="en-GB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02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Description of Shop Owner 2</a:t>
            </a:r>
            <a:br>
              <a:rPr lang="en-US" dirty="0" smtClean="0"/>
            </a:br>
            <a:r>
              <a:rPr lang="en-US" sz="2200" dirty="0" smtClean="0"/>
              <a:t>This is handed out per person (not presented)</a:t>
            </a:r>
            <a:endParaRPr lang="en-GB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480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You have a shop selling fresh foods. The produce needs to be sold fresh.</a:t>
            </a:r>
          </a:p>
          <a:p>
            <a:pPr marL="0" indent="0">
              <a:buNone/>
            </a:pPr>
            <a:r>
              <a:rPr lang="en-US" sz="2000" dirty="0"/>
              <a:t>Your initial savings are € </a:t>
            </a:r>
            <a:r>
              <a:rPr lang="en-US" sz="2000" dirty="0" smtClean="0"/>
              <a:t>100,000</a:t>
            </a:r>
          </a:p>
          <a:p>
            <a:endParaRPr lang="en-GB" sz="2000" dirty="0"/>
          </a:p>
        </p:txBody>
      </p:sp>
      <p:pic>
        <p:nvPicPr>
          <p:cNvPr id="5122" name="Picture 2" descr="http://www.woolfit.com/images/royfox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0" y="4498975"/>
            <a:ext cx="280670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026030"/>
              </p:ext>
            </p:extLst>
          </p:nvPr>
        </p:nvGraphicFramePr>
        <p:xfrm>
          <a:off x="514350" y="2565400"/>
          <a:ext cx="8077200" cy="181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4400"/>
                <a:gridCol w="1696537"/>
                <a:gridCol w="2255794"/>
                <a:gridCol w="194046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Loss if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flooded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Profit if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not flooded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 Nothing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€ 0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€ 20,000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€ 10,000</a:t>
                      </a:r>
                      <a:endParaRPr lang="en-GB" dirty="0"/>
                    </a:p>
                  </a:txBody>
                  <a:tcPr/>
                </a:tc>
              </a:tr>
              <a:tr h="436880">
                <a:tc>
                  <a:txBody>
                    <a:bodyPr/>
                    <a:lstStyle/>
                    <a:p>
                      <a:r>
                        <a:rPr lang="en-US" dirty="0" smtClean="0"/>
                        <a:t>Raise </a:t>
                      </a:r>
                      <a:r>
                        <a:rPr lang="en-US" dirty="0" err="1" smtClean="0"/>
                        <a:t>Defences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€ 10,000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€ 20,000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€ 10,000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Move</a:t>
                      </a:r>
                      <a:r>
                        <a:rPr lang="en-US" baseline="0" dirty="0" smtClean="0"/>
                        <a:t> Inventory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€ 5,000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€ 0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€ 0</a:t>
                      </a:r>
                      <a:endParaRPr lang="en-GB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447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Description of Shop Owner 3</a:t>
            </a:r>
            <a:br>
              <a:rPr lang="en-US" dirty="0" smtClean="0"/>
            </a:br>
            <a:r>
              <a:rPr lang="en-US" sz="2200" dirty="0" smtClean="0"/>
              <a:t>This is handed out per person (not presented)</a:t>
            </a:r>
            <a:endParaRPr lang="en-GB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In your shop you sell gravestones. The gravestones are heavy and difficult to move</a:t>
            </a:r>
            <a:r>
              <a:rPr lang="en-US" sz="2000" dirty="0"/>
              <a:t>. Your initial savings are € </a:t>
            </a:r>
            <a:r>
              <a:rPr lang="en-US" sz="2000" dirty="0" smtClean="0"/>
              <a:t>25,000</a:t>
            </a:r>
          </a:p>
        </p:txBody>
      </p:sp>
      <p:pic>
        <p:nvPicPr>
          <p:cNvPr id="4098" name="Picture 2" descr="https://thememorialshop.com/wp-content/uploads/MSSP01-special-offer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0873" y="4464050"/>
            <a:ext cx="2051051" cy="205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681632"/>
              </p:ext>
            </p:extLst>
          </p:nvPr>
        </p:nvGraphicFramePr>
        <p:xfrm>
          <a:off x="488950" y="2451100"/>
          <a:ext cx="8077200" cy="181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4400"/>
                <a:gridCol w="1696537"/>
                <a:gridCol w="2255794"/>
                <a:gridCol w="194046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Loss if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flooded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Profit if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not flooded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 Nothing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€ 0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€ 4,000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€ 5,000</a:t>
                      </a:r>
                      <a:endParaRPr lang="en-GB" dirty="0"/>
                    </a:p>
                  </a:txBody>
                  <a:tcPr/>
                </a:tc>
              </a:tr>
              <a:tr h="436880">
                <a:tc>
                  <a:txBody>
                    <a:bodyPr/>
                    <a:lstStyle/>
                    <a:p>
                      <a:r>
                        <a:rPr lang="en-US" dirty="0" smtClean="0"/>
                        <a:t>Raise </a:t>
                      </a:r>
                      <a:r>
                        <a:rPr lang="en-US" dirty="0" err="1" smtClean="0"/>
                        <a:t>Defences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€ 5,000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€ 4,000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€ 5,000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Move</a:t>
                      </a:r>
                      <a:r>
                        <a:rPr lang="en-US" baseline="0" dirty="0" smtClean="0"/>
                        <a:t> Inventory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€ 4,000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€ 0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€ 0</a:t>
                      </a:r>
                      <a:endParaRPr lang="en-GB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62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Forecast Process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4056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 this game we will go through a sequence of 7 (possible) flood events. At each event a flood bulletin will be issued. Events will be very quick. You will have 30 seconds to decide.</a:t>
            </a:r>
          </a:p>
          <a:p>
            <a:r>
              <a:rPr lang="en-US" sz="2400" dirty="0"/>
              <a:t>At each step – tick the box with your </a:t>
            </a:r>
            <a:r>
              <a:rPr lang="en-US" sz="2400" dirty="0" smtClean="0"/>
              <a:t>decision</a:t>
            </a:r>
          </a:p>
          <a:p>
            <a:r>
              <a:rPr lang="en-US" sz="2400" dirty="0"/>
              <a:t>At the end of the step when you know what </a:t>
            </a:r>
            <a:r>
              <a:rPr lang="en-US" sz="2400" dirty="0" smtClean="0"/>
              <a:t>happened, </a:t>
            </a:r>
            <a:r>
              <a:rPr lang="en-US" sz="2400" dirty="0"/>
              <a:t>count your </a:t>
            </a:r>
            <a:r>
              <a:rPr lang="en-US" sz="2400" dirty="0">
                <a:solidFill>
                  <a:srgbClr val="FF0000"/>
                </a:solidFill>
              </a:rPr>
              <a:t>losses</a:t>
            </a:r>
            <a:r>
              <a:rPr lang="en-US" sz="2400" dirty="0"/>
              <a:t> and/or </a:t>
            </a:r>
            <a:r>
              <a:rPr lang="en-US" sz="2400" dirty="0">
                <a:solidFill>
                  <a:srgbClr val="00B050"/>
                </a:solidFill>
              </a:rPr>
              <a:t>profits</a:t>
            </a:r>
            <a:r>
              <a:rPr lang="en-US" sz="2400" dirty="0"/>
              <a:t> and add to savings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	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GB" sz="20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86" y="5704471"/>
            <a:ext cx="7834125" cy="63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7116808" y="4247467"/>
            <a:ext cx="14536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 Savings</a:t>
            </a:r>
          </a:p>
          <a:p>
            <a:r>
              <a:rPr lang="en-US" dirty="0" smtClean="0"/>
              <a:t>€ 25,000</a:t>
            </a:r>
            <a:endParaRPr lang="en-GB" dirty="0"/>
          </a:p>
        </p:txBody>
      </p:sp>
      <p:grpSp>
        <p:nvGrpSpPr>
          <p:cNvPr id="29" name="Group 28"/>
          <p:cNvGrpSpPr/>
          <p:nvPr/>
        </p:nvGrpSpPr>
        <p:grpSpPr>
          <a:xfrm>
            <a:off x="864582" y="6025546"/>
            <a:ext cx="257175" cy="236684"/>
            <a:chOff x="2152650" y="4902054"/>
            <a:chExt cx="257175" cy="236684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2205038" y="4902054"/>
              <a:ext cx="204787" cy="236684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2152650" y="4902054"/>
              <a:ext cx="257175" cy="236684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Rectangle 26"/>
          <p:cNvSpPr/>
          <p:nvPr/>
        </p:nvSpPr>
        <p:spPr>
          <a:xfrm>
            <a:off x="736287" y="6413662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Flooded!!</a:t>
            </a:r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5308287" y="5957157"/>
            <a:ext cx="4716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€ </a:t>
            </a:r>
            <a:r>
              <a:rPr lang="en-US" dirty="0" smtClean="0">
                <a:solidFill>
                  <a:srgbClr val="00B050"/>
                </a:solidFill>
              </a:rPr>
              <a:t>0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999808" y="5944366"/>
            <a:ext cx="8931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€ </a:t>
            </a:r>
            <a:r>
              <a:rPr lang="en-US" dirty="0" smtClean="0">
                <a:solidFill>
                  <a:srgbClr val="FF0000"/>
                </a:solidFill>
              </a:rPr>
              <a:t>-2500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28" name="Rectangle 1027"/>
          <p:cNvSpPr/>
          <p:nvPr/>
        </p:nvSpPr>
        <p:spPr>
          <a:xfrm>
            <a:off x="7420186" y="5932393"/>
            <a:ext cx="997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€ </a:t>
            </a:r>
            <a:r>
              <a:rPr lang="en-US" dirty="0" smtClean="0"/>
              <a:t>22,500</a:t>
            </a:r>
            <a:endParaRPr lang="en-GB" dirty="0"/>
          </a:p>
        </p:txBody>
      </p:sp>
      <p:pic>
        <p:nvPicPr>
          <p:cNvPr id="103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83" y="4168856"/>
            <a:ext cx="6138056" cy="1214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24" name="Straight Arrow Connector 1023"/>
          <p:cNvCxnSpPr/>
          <p:nvPr/>
        </p:nvCxnSpPr>
        <p:spPr>
          <a:xfrm>
            <a:off x="2920753" y="4643021"/>
            <a:ext cx="2246051" cy="14988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043778" y="4651863"/>
            <a:ext cx="1956030" cy="13736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58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7" grpId="0"/>
      <p:bldP spid="38" grpId="0"/>
      <p:bldP spid="10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Forecast Process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86" y="5704471"/>
            <a:ext cx="7834125" cy="63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7116808" y="4247467"/>
            <a:ext cx="14536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 Savings</a:t>
            </a:r>
          </a:p>
          <a:p>
            <a:r>
              <a:rPr lang="en-US" dirty="0" smtClean="0"/>
              <a:t>€ 25,000</a:t>
            </a:r>
            <a:endParaRPr lang="en-GB" dirty="0"/>
          </a:p>
        </p:txBody>
      </p:sp>
      <p:grpSp>
        <p:nvGrpSpPr>
          <p:cNvPr id="29" name="Group 28"/>
          <p:cNvGrpSpPr/>
          <p:nvPr/>
        </p:nvGrpSpPr>
        <p:grpSpPr>
          <a:xfrm>
            <a:off x="2169600" y="6025546"/>
            <a:ext cx="257175" cy="236684"/>
            <a:chOff x="2152650" y="4902054"/>
            <a:chExt cx="257175" cy="236684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2205038" y="4902054"/>
              <a:ext cx="204787" cy="236684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2152650" y="4902054"/>
              <a:ext cx="257175" cy="236684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Rectangle 26"/>
          <p:cNvSpPr/>
          <p:nvPr/>
        </p:nvSpPr>
        <p:spPr>
          <a:xfrm>
            <a:off x="736287" y="6413662"/>
            <a:ext cx="1497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Not Flooded!!</a:t>
            </a:r>
            <a:endParaRPr lang="en-GB" dirty="0">
              <a:solidFill>
                <a:srgbClr val="00B050"/>
              </a:solidFill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83" y="4168856"/>
            <a:ext cx="6138056" cy="1214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24" name="Straight Arrow Connector 1023"/>
          <p:cNvCxnSpPr/>
          <p:nvPr/>
        </p:nvCxnSpPr>
        <p:spPr>
          <a:xfrm>
            <a:off x="3107184" y="4893798"/>
            <a:ext cx="2059620" cy="12480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5743853" y="4971495"/>
            <a:ext cx="282589" cy="10540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5104093" y="5957157"/>
            <a:ext cx="822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€ </a:t>
            </a:r>
            <a:r>
              <a:rPr lang="en-US" dirty="0" smtClean="0">
                <a:solidFill>
                  <a:srgbClr val="FF0000"/>
                </a:solidFill>
              </a:rPr>
              <a:t>1000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946540" y="5944366"/>
            <a:ext cx="938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€ </a:t>
            </a:r>
            <a:r>
              <a:rPr lang="en-US" dirty="0" smtClean="0">
                <a:solidFill>
                  <a:srgbClr val="00B050"/>
                </a:solidFill>
              </a:rPr>
              <a:t>+1500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28" name="Rectangle 1027"/>
          <p:cNvSpPr/>
          <p:nvPr/>
        </p:nvSpPr>
        <p:spPr>
          <a:xfrm>
            <a:off x="7420186" y="5932393"/>
            <a:ext cx="997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€ </a:t>
            </a:r>
            <a:r>
              <a:rPr lang="en-US" dirty="0" smtClean="0"/>
              <a:t>25,500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57200" y="161405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smtClean="0"/>
              <a:t>In this game we will go through a sequence of 7 (possible) flood events. At each event a flood bulletin will be issued. Events will be very quick. You will have 30 seconds to decide.</a:t>
            </a:r>
          </a:p>
          <a:p>
            <a:r>
              <a:rPr lang="en-US" sz="2400" smtClean="0"/>
              <a:t>At each step – tick the box with your decision</a:t>
            </a:r>
          </a:p>
          <a:p>
            <a:r>
              <a:rPr lang="en-US" sz="2400" smtClean="0"/>
              <a:t>At the end of the step when you know what happened, count your </a:t>
            </a:r>
            <a:r>
              <a:rPr lang="en-US" sz="2400" smtClean="0">
                <a:solidFill>
                  <a:srgbClr val="FF0000"/>
                </a:solidFill>
              </a:rPr>
              <a:t>losses</a:t>
            </a:r>
            <a:r>
              <a:rPr lang="en-US" sz="2400" smtClean="0"/>
              <a:t> and/or </a:t>
            </a:r>
            <a:r>
              <a:rPr lang="en-US" sz="2400" smtClean="0">
                <a:solidFill>
                  <a:srgbClr val="00B050"/>
                </a:solidFill>
              </a:rPr>
              <a:t>profits</a:t>
            </a:r>
            <a:r>
              <a:rPr lang="en-US" sz="2400" smtClean="0"/>
              <a:t> and add to savings</a:t>
            </a:r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smtClean="0"/>
              <a:t>	</a:t>
            </a:r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95701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Objective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911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objective of the game is to make decisions such that you lose as little savings as possible due to floods</a:t>
            </a:r>
          </a:p>
          <a:p>
            <a:r>
              <a:rPr lang="en-US" sz="2400" dirty="0" smtClean="0"/>
              <a:t>You can increase savings by staying open for business</a:t>
            </a:r>
          </a:p>
          <a:p>
            <a:r>
              <a:rPr lang="en-US" sz="2400" dirty="0" smtClean="0"/>
              <a:t>The winner is – the shop with the most savings at the end…</a:t>
            </a:r>
          </a:p>
          <a:p>
            <a:pPr marL="0" indent="0">
              <a:buNone/>
            </a:pPr>
            <a:r>
              <a:rPr lang="en-US" sz="2400" dirty="0" smtClean="0"/>
              <a:t>		…relatively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GB" sz="2000" dirty="0" smtClean="0"/>
          </a:p>
        </p:txBody>
      </p:sp>
      <p:pic>
        <p:nvPicPr>
          <p:cNvPr id="1028" name="Picture 4" descr="http://static.webshopapp.com/shops/002381/files/000408658/carnival-glasses-glasses-euro-sign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6052" y="1384300"/>
            <a:ext cx="3868547" cy="466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40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241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Start the Game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Carefully assess the possible profits and losses for </a:t>
            </a:r>
            <a:r>
              <a:rPr lang="en-US" b="1" dirty="0" smtClean="0"/>
              <a:t>your </a:t>
            </a:r>
            <a:r>
              <a:rPr lang="en-US" dirty="0" smtClean="0"/>
              <a:t>shop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765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sho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33499"/>
            <a:ext cx="3998193" cy="262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95536" y="3861048"/>
            <a:ext cx="446449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860032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60032" y="3645024"/>
            <a:ext cx="28803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48064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5161935" y="3831866"/>
            <a:ext cx="2949679" cy="1846263"/>
          </a:xfrm>
          <a:custGeom>
            <a:avLst/>
            <a:gdLst>
              <a:gd name="connsiteX0" fmla="*/ 0 w 2934929"/>
              <a:gd name="connsiteY0" fmla="*/ 7551 h 1821603"/>
              <a:gd name="connsiteX1" fmla="*/ 516193 w 2934929"/>
              <a:gd name="connsiteY1" fmla="*/ 22300 h 1821603"/>
              <a:gd name="connsiteX2" fmla="*/ 737419 w 2934929"/>
              <a:gd name="connsiteY2" fmla="*/ 51797 h 1821603"/>
              <a:gd name="connsiteX3" fmla="*/ 1327355 w 2934929"/>
              <a:gd name="connsiteY3" fmla="*/ 626984 h 1821603"/>
              <a:gd name="connsiteX4" fmla="*/ 1548581 w 2934929"/>
              <a:gd name="connsiteY4" fmla="*/ 1084184 h 1821603"/>
              <a:gd name="connsiteX5" fmla="*/ 1725561 w 2934929"/>
              <a:gd name="connsiteY5" fmla="*/ 1393900 h 1821603"/>
              <a:gd name="connsiteX6" fmla="*/ 2168013 w 2934929"/>
              <a:gd name="connsiteY6" fmla="*/ 1644622 h 1821603"/>
              <a:gd name="connsiteX7" fmla="*/ 2580968 w 2934929"/>
              <a:gd name="connsiteY7" fmla="*/ 1792106 h 1821603"/>
              <a:gd name="connsiteX8" fmla="*/ 2934929 w 2934929"/>
              <a:gd name="connsiteY8" fmla="*/ 1821603 h 1821603"/>
              <a:gd name="connsiteX0" fmla="*/ 0 w 2934929"/>
              <a:gd name="connsiteY0" fmla="*/ 31502 h 1845554"/>
              <a:gd name="connsiteX1" fmla="*/ 486696 w 2934929"/>
              <a:gd name="connsiteY1" fmla="*/ 2006 h 1845554"/>
              <a:gd name="connsiteX2" fmla="*/ 737419 w 2934929"/>
              <a:gd name="connsiteY2" fmla="*/ 75748 h 1845554"/>
              <a:gd name="connsiteX3" fmla="*/ 1327355 w 2934929"/>
              <a:gd name="connsiteY3" fmla="*/ 650935 h 1845554"/>
              <a:gd name="connsiteX4" fmla="*/ 1548581 w 2934929"/>
              <a:gd name="connsiteY4" fmla="*/ 1108135 h 1845554"/>
              <a:gd name="connsiteX5" fmla="*/ 1725561 w 2934929"/>
              <a:gd name="connsiteY5" fmla="*/ 1417851 h 1845554"/>
              <a:gd name="connsiteX6" fmla="*/ 2168013 w 2934929"/>
              <a:gd name="connsiteY6" fmla="*/ 1668573 h 1845554"/>
              <a:gd name="connsiteX7" fmla="*/ 2580968 w 2934929"/>
              <a:gd name="connsiteY7" fmla="*/ 1816057 h 1845554"/>
              <a:gd name="connsiteX8" fmla="*/ 2934929 w 2934929"/>
              <a:gd name="connsiteY8" fmla="*/ 1845554 h 1845554"/>
              <a:gd name="connsiteX0" fmla="*/ 0 w 2949678"/>
              <a:gd name="connsiteY0" fmla="*/ 17463 h 1846263"/>
              <a:gd name="connsiteX1" fmla="*/ 501445 w 2949678"/>
              <a:gd name="connsiteY1" fmla="*/ 2715 h 1846263"/>
              <a:gd name="connsiteX2" fmla="*/ 752168 w 2949678"/>
              <a:gd name="connsiteY2" fmla="*/ 76457 h 1846263"/>
              <a:gd name="connsiteX3" fmla="*/ 1342104 w 2949678"/>
              <a:gd name="connsiteY3" fmla="*/ 651644 h 1846263"/>
              <a:gd name="connsiteX4" fmla="*/ 1563330 w 2949678"/>
              <a:gd name="connsiteY4" fmla="*/ 1108844 h 1846263"/>
              <a:gd name="connsiteX5" fmla="*/ 1740310 w 2949678"/>
              <a:gd name="connsiteY5" fmla="*/ 1418560 h 1846263"/>
              <a:gd name="connsiteX6" fmla="*/ 2182762 w 2949678"/>
              <a:gd name="connsiteY6" fmla="*/ 1669282 h 1846263"/>
              <a:gd name="connsiteX7" fmla="*/ 2595717 w 2949678"/>
              <a:gd name="connsiteY7" fmla="*/ 1816766 h 1846263"/>
              <a:gd name="connsiteX8" fmla="*/ 2949678 w 2949678"/>
              <a:gd name="connsiteY8" fmla="*/ 1846263 h 184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9678" h="1846263">
                <a:moveTo>
                  <a:pt x="0" y="17463"/>
                </a:moveTo>
                <a:cubicBezTo>
                  <a:pt x="167148" y="12547"/>
                  <a:pt x="376084" y="-7117"/>
                  <a:pt x="501445" y="2715"/>
                </a:cubicBezTo>
                <a:cubicBezTo>
                  <a:pt x="626806" y="12547"/>
                  <a:pt x="612058" y="-31698"/>
                  <a:pt x="752168" y="76457"/>
                </a:cubicBezTo>
                <a:cubicBezTo>
                  <a:pt x="892278" y="184612"/>
                  <a:pt x="1206910" y="479580"/>
                  <a:pt x="1342104" y="651644"/>
                </a:cubicBezTo>
                <a:cubicBezTo>
                  <a:pt x="1477298" y="823708"/>
                  <a:pt x="1496962" y="981025"/>
                  <a:pt x="1563330" y="1108844"/>
                </a:cubicBezTo>
                <a:cubicBezTo>
                  <a:pt x="1629698" y="1236663"/>
                  <a:pt x="1637071" y="1325154"/>
                  <a:pt x="1740310" y="1418560"/>
                </a:cubicBezTo>
                <a:cubicBezTo>
                  <a:pt x="1843549" y="1511966"/>
                  <a:pt x="2040194" y="1602914"/>
                  <a:pt x="2182762" y="1669282"/>
                </a:cubicBezTo>
                <a:cubicBezTo>
                  <a:pt x="2325330" y="1735650"/>
                  <a:pt x="2467898" y="1787269"/>
                  <a:pt x="2595717" y="1816766"/>
                </a:cubicBezTo>
                <a:cubicBezTo>
                  <a:pt x="2723536" y="1846263"/>
                  <a:pt x="2836607" y="1846263"/>
                  <a:pt x="2949678" y="1846263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Flood Bulletin 1</a:t>
            </a:r>
            <a:br>
              <a:rPr lang="en-US" dirty="0" smtClean="0"/>
            </a:br>
            <a:endParaRPr lang="en-GB" sz="2200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6408519" y="36794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408519" y="28666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476612" y="250190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10%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6476612" y="33529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59%</a:t>
            </a:r>
            <a:endParaRPr lang="en-GB" dirty="0"/>
          </a:p>
        </p:txBody>
      </p:sp>
      <p:pic>
        <p:nvPicPr>
          <p:cNvPr id="1026" name="Picture 2" descr="http://www.aspli.com/prdimgs/large/Water-depth-level-gauge-board-039H2O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056" t="1780" r="42411" b="3347"/>
          <a:stretch/>
        </p:blipFill>
        <p:spPr bwMode="auto">
          <a:xfrm>
            <a:off x="8111613" y="1333499"/>
            <a:ext cx="674520" cy="389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6465939" y="4432710"/>
            <a:ext cx="1607575" cy="165100"/>
            <a:chOff x="6465939" y="4432709"/>
            <a:chExt cx="1607574" cy="1651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465939" y="4432709"/>
              <a:ext cx="1607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050139" y="4483509"/>
              <a:ext cx="36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140139" y="4534309"/>
              <a:ext cx="1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194139" y="4597809"/>
              <a:ext cx="7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604684" y="4754997"/>
            <a:ext cx="27696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Please Make Your Decisions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Do Nothing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Raise Flood </a:t>
            </a:r>
            <a:r>
              <a:rPr lang="en-US" dirty="0" err="1" smtClean="0"/>
              <a:t>Defences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Move Inventory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04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sho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33499"/>
            <a:ext cx="3998193" cy="262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95536" y="3861048"/>
            <a:ext cx="446449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860032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60032" y="3645024"/>
            <a:ext cx="28803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48064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5161935" y="3831866"/>
            <a:ext cx="2949679" cy="1846263"/>
          </a:xfrm>
          <a:custGeom>
            <a:avLst/>
            <a:gdLst>
              <a:gd name="connsiteX0" fmla="*/ 0 w 2934929"/>
              <a:gd name="connsiteY0" fmla="*/ 7551 h 1821603"/>
              <a:gd name="connsiteX1" fmla="*/ 516193 w 2934929"/>
              <a:gd name="connsiteY1" fmla="*/ 22300 h 1821603"/>
              <a:gd name="connsiteX2" fmla="*/ 737419 w 2934929"/>
              <a:gd name="connsiteY2" fmla="*/ 51797 h 1821603"/>
              <a:gd name="connsiteX3" fmla="*/ 1327355 w 2934929"/>
              <a:gd name="connsiteY3" fmla="*/ 626984 h 1821603"/>
              <a:gd name="connsiteX4" fmla="*/ 1548581 w 2934929"/>
              <a:gd name="connsiteY4" fmla="*/ 1084184 h 1821603"/>
              <a:gd name="connsiteX5" fmla="*/ 1725561 w 2934929"/>
              <a:gd name="connsiteY5" fmla="*/ 1393900 h 1821603"/>
              <a:gd name="connsiteX6" fmla="*/ 2168013 w 2934929"/>
              <a:gd name="connsiteY6" fmla="*/ 1644622 h 1821603"/>
              <a:gd name="connsiteX7" fmla="*/ 2580968 w 2934929"/>
              <a:gd name="connsiteY7" fmla="*/ 1792106 h 1821603"/>
              <a:gd name="connsiteX8" fmla="*/ 2934929 w 2934929"/>
              <a:gd name="connsiteY8" fmla="*/ 1821603 h 1821603"/>
              <a:gd name="connsiteX0" fmla="*/ 0 w 2934929"/>
              <a:gd name="connsiteY0" fmla="*/ 31502 h 1845554"/>
              <a:gd name="connsiteX1" fmla="*/ 486696 w 2934929"/>
              <a:gd name="connsiteY1" fmla="*/ 2006 h 1845554"/>
              <a:gd name="connsiteX2" fmla="*/ 737419 w 2934929"/>
              <a:gd name="connsiteY2" fmla="*/ 75748 h 1845554"/>
              <a:gd name="connsiteX3" fmla="*/ 1327355 w 2934929"/>
              <a:gd name="connsiteY3" fmla="*/ 650935 h 1845554"/>
              <a:gd name="connsiteX4" fmla="*/ 1548581 w 2934929"/>
              <a:gd name="connsiteY4" fmla="*/ 1108135 h 1845554"/>
              <a:gd name="connsiteX5" fmla="*/ 1725561 w 2934929"/>
              <a:gd name="connsiteY5" fmla="*/ 1417851 h 1845554"/>
              <a:gd name="connsiteX6" fmla="*/ 2168013 w 2934929"/>
              <a:gd name="connsiteY6" fmla="*/ 1668573 h 1845554"/>
              <a:gd name="connsiteX7" fmla="*/ 2580968 w 2934929"/>
              <a:gd name="connsiteY7" fmla="*/ 1816057 h 1845554"/>
              <a:gd name="connsiteX8" fmla="*/ 2934929 w 2934929"/>
              <a:gd name="connsiteY8" fmla="*/ 1845554 h 1845554"/>
              <a:gd name="connsiteX0" fmla="*/ 0 w 2949678"/>
              <a:gd name="connsiteY0" fmla="*/ 17463 h 1846263"/>
              <a:gd name="connsiteX1" fmla="*/ 501445 w 2949678"/>
              <a:gd name="connsiteY1" fmla="*/ 2715 h 1846263"/>
              <a:gd name="connsiteX2" fmla="*/ 752168 w 2949678"/>
              <a:gd name="connsiteY2" fmla="*/ 76457 h 1846263"/>
              <a:gd name="connsiteX3" fmla="*/ 1342104 w 2949678"/>
              <a:gd name="connsiteY3" fmla="*/ 651644 h 1846263"/>
              <a:gd name="connsiteX4" fmla="*/ 1563330 w 2949678"/>
              <a:gd name="connsiteY4" fmla="*/ 1108844 h 1846263"/>
              <a:gd name="connsiteX5" fmla="*/ 1740310 w 2949678"/>
              <a:gd name="connsiteY5" fmla="*/ 1418560 h 1846263"/>
              <a:gd name="connsiteX6" fmla="*/ 2182762 w 2949678"/>
              <a:gd name="connsiteY6" fmla="*/ 1669282 h 1846263"/>
              <a:gd name="connsiteX7" fmla="*/ 2595717 w 2949678"/>
              <a:gd name="connsiteY7" fmla="*/ 1816766 h 1846263"/>
              <a:gd name="connsiteX8" fmla="*/ 2949678 w 2949678"/>
              <a:gd name="connsiteY8" fmla="*/ 1846263 h 184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9678" h="1846263">
                <a:moveTo>
                  <a:pt x="0" y="17463"/>
                </a:moveTo>
                <a:cubicBezTo>
                  <a:pt x="167148" y="12547"/>
                  <a:pt x="376084" y="-7117"/>
                  <a:pt x="501445" y="2715"/>
                </a:cubicBezTo>
                <a:cubicBezTo>
                  <a:pt x="626806" y="12547"/>
                  <a:pt x="612058" y="-31698"/>
                  <a:pt x="752168" y="76457"/>
                </a:cubicBezTo>
                <a:cubicBezTo>
                  <a:pt x="892278" y="184612"/>
                  <a:pt x="1206910" y="479580"/>
                  <a:pt x="1342104" y="651644"/>
                </a:cubicBezTo>
                <a:cubicBezTo>
                  <a:pt x="1477298" y="823708"/>
                  <a:pt x="1496962" y="981025"/>
                  <a:pt x="1563330" y="1108844"/>
                </a:cubicBezTo>
                <a:cubicBezTo>
                  <a:pt x="1629698" y="1236663"/>
                  <a:pt x="1637071" y="1325154"/>
                  <a:pt x="1740310" y="1418560"/>
                </a:cubicBezTo>
                <a:cubicBezTo>
                  <a:pt x="1843549" y="1511966"/>
                  <a:pt x="2040194" y="1602914"/>
                  <a:pt x="2182762" y="1669282"/>
                </a:cubicBezTo>
                <a:cubicBezTo>
                  <a:pt x="2325330" y="1735650"/>
                  <a:pt x="2467898" y="1787269"/>
                  <a:pt x="2595717" y="1816766"/>
                </a:cubicBezTo>
                <a:cubicBezTo>
                  <a:pt x="2723536" y="1846263"/>
                  <a:pt x="2836607" y="1846263"/>
                  <a:pt x="2949678" y="1846263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Flood 1 – Result</a:t>
            </a:r>
            <a:br>
              <a:rPr lang="en-US" dirty="0" smtClean="0"/>
            </a:br>
            <a:endParaRPr lang="en-GB" sz="2200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6408519" y="36794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408519" y="28666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476612" y="250190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10%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6476612" y="33529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59%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31800" y="4597809"/>
            <a:ext cx="5708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Flooding</a:t>
            </a:r>
            <a:r>
              <a:rPr lang="en-US" dirty="0" smtClean="0"/>
              <a:t> IF the demountable </a:t>
            </a:r>
            <a:r>
              <a:rPr lang="en-US" dirty="0" err="1" smtClean="0"/>
              <a:t>defences</a:t>
            </a:r>
            <a:r>
              <a:rPr lang="en-US" dirty="0" smtClean="0"/>
              <a:t> had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been raised</a:t>
            </a:r>
            <a:endParaRPr lang="en-GB" dirty="0"/>
          </a:p>
        </p:txBody>
      </p:sp>
      <p:pic>
        <p:nvPicPr>
          <p:cNvPr id="1026" name="Picture 2" descr="http://www.aspli.com/prdimgs/large/Water-depth-level-gauge-board-039H2O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056" t="1780" r="42411" b="3347"/>
          <a:stretch/>
        </p:blipFill>
        <p:spPr bwMode="auto">
          <a:xfrm>
            <a:off x="8111613" y="1333499"/>
            <a:ext cx="674520" cy="389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6465939" y="4432710"/>
            <a:ext cx="1607575" cy="165100"/>
            <a:chOff x="6465939" y="4432709"/>
            <a:chExt cx="1607574" cy="1651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465939" y="4432709"/>
              <a:ext cx="1607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050139" y="4483509"/>
              <a:ext cx="36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140139" y="4534309"/>
              <a:ext cx="1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194139" y="4597809"/>
              <a:ext cx="7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" name="Straight Connector 3"/>
          <p:cNvCxnSpPr/>
          <p:nvPr/>
        </p:nvCxnSpPr>
        <p:spPr>
          <a:xfrm>
            <a:off x="281940" y="3411420"/>
            <a:ext cx="78049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401052" y="3026452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4.6m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1800" y="5119541"/>
            <a:ext cx="5606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No Flooding </a:t>
            </a:r>
            <a:r>
              <a:rPr lang="en-US" dirty="0" smtClean="0"/>
              <a:t>IF the demountable </a:t>
            </a:r>
            <a:r>
              <a:rPr lang="en-US" dirty="0" err="1" smtClean="0"/>
              <a:t>defences</a:t>
            </a:r>
            <a:r>
              <a:rPr lang="en-US" dirty="0" smtClean="0"/>
              <a:t> had been raised</a:t>
            </a:r>
            <a:endParaRPr lang="en-GB" dirty="0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5004048" y="2870200"/>
            <a:ext cx="0" cy="774824"/>
          </a:xfrm>
          <a:prstGeom prst="line">
            <a:avLst/>
          </a:prstGeom>
          <a:ln w="127000" cmpd="tri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004048" y="3411420"/>
            <a:ext cx="30955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3492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Flood 1 – Result</a:t>
            </a:r>
            <a:br>
              <a:rPr lang="en-US" dirty="0" smtClean="0"/>
            </a:br>
            <a:endParaRPr lang="en-GB" sz="2200" dirty="0"/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85" y="2821473"/>
            <a:ext cx="7834125" cy="63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7116808" y="1237936"/>
            <a:ext cx="14536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 Savings</a:t>
            </a:r>
          </a:p>
          <a:p>
            <a:r>
              <a:rPr lang="en-US" dirty="0" smtClean="0"/>
              <a:t>€ 25,000</a:t>
            </a:r>
            <a:endParaRPr lang="en-GB" dirty="0"/>
          </a:p>
        </p:txBody>
      </p:sp>
      <p:grpSp>
        <p:nvGrpSpPr>
          <p:cNvPr id="36" name="Group 35"/>
          <p:cNvGrpSpPr/>
          <p:nvPr/>
        </p:nvGrpSpPr>
        <p:grpSpPr>
          <a:xfrm>
            <a:off x="871891" y="3148091"/>
            <a:ext cx="257175" cy="236684"/>
            <a:chOff x="2152650" y="4902054"/>
            <a:chExt cx="257175" cy="236684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2205038" y="4902054"/>
              <a:ext cx="204787" cy="236684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2152650" y="4902054"/>
              <a:ext cx="257175" cy="236684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Rectangle 38"/>
          <p:cNvSpPr/>
          <p:nvPr/>
        </p:nvSpPr>
        <p:spPr>
          <a:xfrm>
            <a:off x="5308287" y="3071918"/>
            <a:ext cx="4716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€ </a:t>
            </a:r>
            <a:r>
              <a:rPr lang="en-US" dirty="0" smtClean="0">
                <a:solidFill>
                  <a:srgbClr val="00B050"/>
                </a:solidFill>
              </a:rPr>
              <a:t>0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999808" y="3059127"/>
            <a:ext cx="8931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€ </a:t>
            </a:r>
            <a:r>
              <a:rPr lang="en-US" dirty="0" smtClean="0">
                <a:solidFill>
                  <a:srgbClr val="FF0000"/>
                </a:solidFill>
              </a:rPr>
              <a:t>-2500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420186" y="3047154"/>
            <a:ext cx="997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€ </a:t>
            </a:r>
            <a:r>
              <a:rPr lang="en-US" dirty="0" smtClean="0"/>
              <a:t>22,500</a:t>
            </a:r>
            <a:endParaRPr lang="en-GB" dirty="0"/>
          </a:p>
        </p:txBody>
      </p:sp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83" y="1159325"/>
            <a:ext cx="6138056" cy="1214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3" name="Straight Arrow Connector 42"/>
          <p:cNvCxnSpPr/>
          <p:nvPr/>
        </p:nvCxnSpPr>
        <p:spPr>
          <a:xfrm>
            <a:off x="2920753" y="1633490"/>
            <a:ext cx="2101040" cy="15146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4043778" y="1642332"/>
            <a:ext cx="1984160" cy="15802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86" y="4142002"/>
            <a:ext cx="7834125" cy="63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7" name="Group 46"/>
          <p:cNvGrpSpPr/>
          <p:nvPr/>
        </p:nvGrpSpPr>
        <p:grpSpPr>
          <a:xfrm>
            <a:off x="2169600" y="4463077"/>
            <a:ext cx="257175" cy="236684"/>
            <a:chOff x="2152650" y="4902054"/>
            <a:chExt cx="257175" cy="236684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2205038" y="4902054"/>
              <a:ext cx="204787" cy="236684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2152650" y="4902054"/>
              <a:ext cx="257175" cy="236684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/>
          <p:cNvSpPr/>
          <p:nvPr/>
        </p:nvSpPr>
        <p:spPr>
          <a:xfrm>
            <a:off x="5104093" y="4394688"/>
            <a:ext cx="822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€ </a:t>
            </a:r>
            <a:r>
              <a:rPr lang="en-US" dirty="0" smtClean="0">
                <a:solidFill>
                  <a:srgbClr val="FF0000"/>
                </a:solidFill>
              </a:rPr>
              <a:t>1000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946540" y="4381897"/>
            <a:ext cx="938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€ </a:t>
            </a:r>
            <a:r>
              <a:rPr lang="en-US" dirty="0" smtClean="0">
                <a:solidFill>
                  <a:srgbClr val="00B050"/>
                </a:solidFill>
              </a:rPr>
              <a:t>+1500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420186" y="4369924"/>
            <a:ext cx="997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€ </a:t>
            </a:r>
            <a:r>
              <a:rPr lang="en-US" dirty="0" smtClean="0"/>
              <a:t>25,500</a:t>
            </a:r>
            <a:endParaRPr lang="en-GB" dirty="0"/>
          </a:p>
        </p:txBody>
      </p:sp>
      <p:sp>
        <p:nvSpPr>
          <p:cNvPr id="56" name="Rectangle 55"/>
          <p:cNvSpPr/>
          <p:nvPr/>
        </p:nvSpPr>
        <p:spPr>
          <a:xfrm rot="16200000">
            <a:off x="34941" y="2919035"/>
            <a:ext cx="946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Flooded</a:t>
            </a:r>
            <a:endParaRPr lang="en-GB" dirty="0"/>
          </a:p>
        </p:txBody>
      </p:sp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16" y="5670492"/>
            <a:ext cx="7834125" cy="63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8" name="Group 57"/>
          <p:cNvGrpSpPr/>
          <p:nvPr/>
        </p:nvGrpSpPr>
        <p:grpSpPr>
          <a:xfrm>
            <a:off x="3615423" y="6022184"/>
            <a:ext cx="257175" cy="236684"/>
            <a:chOff x="2152650" y="4902054"/>
            <a:chExt cx="257175" cy="236684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2205038" y="4902054"/>
              <a:ext cx="204787" cy="236684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2152650" y="4902054"/>
              <a:ext cx="257175" cy="236684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Rectangle 60"/>
          <p:cNvSpPr/>
          <p:nvPr/>
        </p:nvSpPr>
        <p:spPr>
          <a:xfrm>
            <a:off x="5123323" y="5923178"/>
            <a:ext cx="822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€ </a:t>
            </a:r>
            <a:r>
              <a:rPr lang="en-US" dirty="0" smtClean="0">
                <a:solidFill>
                  <a:srgbClr val="FF0000"/>
                </a:solidFill>
              </a:rPr>
              <a:t>2000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6329755" y="5898414"/>
            <a:ext cx="4716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€ </a:t>
            </a:r>
            <a:r>
              <a:rPr lang="en-US" dirty="0" smtClean="0">
                <a:solidFill>
                  <a:srgbClr val="00B050"/>
                </a:solidFill>
              </a:rPr>
              <a:t>0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7439416" y="5898414"/>
            <a:ext cx="997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€ </a:t>
            </a:r>
            <a:r>
              <a:rPr lang="en-US" dirty="0" smtClean="0"/>
              <a:t>23,000</a:t>
            </a:r>
            <a:endParaRPr lang="en-GB" dirty="0"/>
          </a:p>
        </p:txBody>
      </p:sp>
      <p:sp>
        <p:nvSpPr>
          <p:cNvPr id="64" name="Rectangle 63"/>
          <p:cNvSpPr/>
          <p:nvPr/>
        </p:nvSpPr>
        <p:spPr>
          <a:xfrm rot="16200000">
            <a:off x="58269" y="5806901"/>
            <a:ext cx="946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Flooded</a:t>
            </a:r>
            <a:endParaRPr lang="en-GB" dirty="0"/>
          </a:p>
        </p:txBody>
      </p:sp>
      <p:sp>
        <p:nvSpPr>
          <p:cNvPr id="65" name="Rectangle 64"/>
          <p:cNvSpPr/>
          <p:nvPr/>
        </p:nvSpPr>
        <p:spPr>
          <a:xfrm rot="16200000">
            <a:off x="-257817" y="4276346"/>
            <a:ext cx="1497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Not Flooded!!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26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708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6068"/>
            <a:ext cx="7621480" cy="417250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/>
              <a:t>The objective of the game is to explore how </a:t>
            </a:r>
            <a:r>
              <a:rPr lang="en-US" sz="1600" b="1" dirty="0" smtClean="0"/>
              <a:t>costs </a:t>
            </a:r>
            <a:r>
              <a:rPr lang="en-US" sz="1600" dirty="0" smtClean="0"/>
              <a:t>of responding to a flood warning and </a:t>
            </a:r>
            <a:r>
              <a:rPr lang="en-US" sz="1600" b="1" dirty="0" smtClean="0"/>
              <a:t>losses</a:t>
            </a:r>
            <a:r>
              <a:rPr lang="en-US" sz="1600" dirty="0" smtClean="0"/>
              <a:t> if no action is taken are considered when taking decisions in response to a probabilistic flood warning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In theory the </a:t>
            </a:r>
            <a:r>
              <a:rPr lang="en-US" sz="1600" b="1" dirty="0" smtClean="0"/>
              <a:t>relative economic value </a:t>
            </a:r>
            <a:r>
              <a:rPr lang="en-US" sz="1600" dirty="0" smtClean="0"/>
              <a:t>can be used to measure if there is an advantage to having a warning available</a:t>
            </a:r>
          </a:p>
          <a:p>
            <a:r>
              <a:rPr lang="en-US" sz="1600" dirty="0" smtClean="0"/>
              <a:t>X: costs and losses arising </a:t>
            </a:r>
            <a:r>
              <a:rPr lang="en-US" sz="1600" dirty="0"/>
              <a:t>from the decisions you take based on the </a:t>
            </a:r>
            <a:r>
              <a:rPr lang="en-US" sz="1600" dirty="0" smtClean="0"/>
              <a:t>(</a:t>
            </a:r>
            <a:r>
              <a:rPr lang="en-US" sz="1600" dirty="0"/>
              <a:t>uncertain) </a:t>
            </a:r>
            <a:r>
              <a:rPr lang="en-US" sz="1600" dirty="0" smtClean="0"/>
              <a:t>forecasts provided</a:t>
            </a:r>
          </a:p>
          <a:p>
            <a:r>
              <a:rPr lang="en-US" sz="1600" dirty="0" smtClean="0"/>
              <a:t>A: costs and losses when the perfect decision is always taken</a:t>
            </a:r>
          </a:p>
          <a:p>
            <a:r>
              <a:rPr lang="en-US" sz="1600" dirty="0" smtClean="0"/>
              <a:t>B: costs and losses when there is no forecast and no action </a:t>
            </a:r>
            <a:r>
              <a:rPr lang="en-US" sz="1600" smtClean="0"/>
              <a:t>is ever taken</a:t>
            </a: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endParaRPr lang="en-GB" sz="1600" dirty="0" smtClean="0"/>
          </a:p>
          <a:p>
            <a:pPr marL="0" indent="0">
              <a:buNone/>
            </a:pPr>
            <a:endParaRPr lang="en-US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5587" y="68330"/>
            <a:ext cx="5088450" cy="27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961738" y="5386084"/>
                <a:ext cx="1622495" cy="6090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𝑅𝐸𝑉</m:t>
                      </m:r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𝑋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738" y="5386084"/>
                <a:ext cx="1622495" cy="6090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132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sho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33499"/>
            <a:ext cx="3998193" cy="262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95536" y="3861048"/>
            <a:ext cx="446449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860032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60032" y="3645024"/>
            <a:ext cx="28803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48064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5161935" y="3831866"/>
            <a:ext cx="2949679" cy="1846263"/>
          </a:xfrm>
          <a:custGeom>
            <a:avLst/>
            <a:gdLst>
              <a:gd name="connsiteX0" fmla="*/ 0 w 2934929"/>
              <a:gd name="connsiteY0" fmla="*/ 7551 h 1821603"/>
              <a:gd name="connsiteX1" fmla="*/ 516193 w 2934929"/>
              <a:gd name="connsiteY1" fmla="*/ 22300 h 1821603"/>
              <a:gd name="connsiteX2" fmla="*/ 737419 w 2934929"/>
              <a:gd name="connsiteY2" fmla="*/ 51797 h 1821603"/>
              <a:gd name="connsiteX3" fmla="*/ 1327355 w 2934929"/>
              <a:gd name="connsiteY3" fmla="*/ 626984 h 1821603"/>
              <a:gd name="connsiteX4" fmla="*/ 1548581 w 2934929"/>
              <a:gd name="connsiteY4" fmla="*/ 1084184 h 1821603"/>
              <a:gd name="connsiteX5" fmla="*/ 1725561 w 2934929"/>
              <a:gd name="connsiteY5" fmla="*/ 1393900 h 1821603"/>
              <a:gd name="connsiteX6" fmla="*/ 2168013 w 2934929"/>
              <a:gd name="connsiteY6" fmla="*/ 1644622 h 1821603"/>
              <a:gd name="connsiteX7" fmla="*/ 2580968 w 2934929"/>
              <a:gd name="connsiteY7" fmla="*/ 1792106 h 1821603"/>
              <a:gd name="connsiteX8" fmla="*/ 2934929 w 2934929"/>
              <a:gd name="connsiteY8" fmla="*/ 1821603 h 1821603"/>
              <a:gd name="connsiteX0" fmla="*/ 0 w 2934929"/>
              <a:gd name="connsiteY0" fmla="*/ 31502 h 1845554"/>
              <a:gd name="connsiteX1" fmla="*/ 486696 w 2934929"/>
              <a:gd name="connsiteY1" fmla="*/ 2006 h 1845554"/>
              <a:gd name="connsiteX2" fmla="*/ 737419 w 2934929"/>
              <a:gd name="connsiteY2" fmla="*/ 75748 h 1845554"/>
              <a:gd name="connsiteX3" fmla="*/ 1327355 w 2934929"/>
              <a:gd name="connsiteY3" fmla="*/ 650935 h 1845554"/>
              <a:gd name="connsiteX4" fmla="*/ 1548581 w 2934929"/>
              <a:gd name="connsiteY4" fmla="*/ 1108135 h 1845554"/>
              <a:gd name="connsiteX5" fmla="*/ 1725561 w 2934929"/>
              <a:gd name="connsiteY5" fmla="*/ 1417851 h 1845554"/>
              <a:gd name="connsiteX6" fmla="*/ 2168013 w 2934929"/>
              <a:gd name="connsiteY6" fmla="*/ 1668573 h 1845554"/>
              <a:gd name="connsiteX7" fmla="*/ 2580968 w 2934929"/>
              <a:gd name="connsiteY7" fmla="*/ 1816057 h 1845554"/>
              <a:gd name="connsiteX8" fmla="*/ 2934929 w 2934929"/>
              <a:gd name="connsiteY8" fmla="*/ 1845554 h 1845554"/>
              <a:gd name="connsiteX0" fmla="*/ 0 w 2949678"/>
              <a:gd name="connsiteY0" fmla="*/ 17463 h 1846263"/>
              <a:gd name="connsiteX1" fmla="*/ 501445 w 2949678"/>
              <a:gd name="connsiteY1" fmla="*/ 2715 h 1846263"/>
              <a:gd name="connsiteX2" fmla="*/ 752168 w 2949678"/>
              <a:gd name="connsiteY2" fmla="*/ 76457 h 1846263"/>
              <a:gd name="connsiteX3" fmla="*/ 1342104 w 2949678"/>
              <a:gd name="connsiteY3" fmla="*/ 651644 h 1846263"/>
              <a:gd name="connsiteX4" fmla="*/ 1563330 w 2949678"/>
              <a:gd name="connsiteY4" fmla="*/ 1108844 h 1846263"/>
              <a:gd name="connsiteX5" fmla="*/ 1740310 w 2949678"/>
              <a:gd name="connsiteY5" fmla="*/ 1418560 h 1846263"/>
              <a:gd name="connsiteX6" fmla="*/ 2182762 w 2949678"/>
              <a:gd name="connsiteY6" fmla="*/ 1669282 h 1846263"/>
              <a:gd name="connsiteX7" fmla="*/ 2595717 w 2949678"/>
              <a:gd name="connsiteY7" fmla="*/ 1816766 h 1846263"/>
              <a:gd name="connsiteX8" fmla="*/ 2949678 w 2949678"/>
              <a:gd name="connsiteY8" fmla="*/ 1846263 h 184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9678" h="1846263">
                <a:moveTo>
                  <a:pt x="0" y="17463"/>
                </a:moveTo>
                <a:cubicBezTo>
                  <a:pt x="167148" y="12547"/>
                  <a:pt x="376084" y="-7117"/>
                  <a:pt x="501445" y="2715"/>
                </a:cubicBezTo>
                <a:cubicBezTo>
                  <a:pt x="626806" y="12547"/>
                  <a:pt x="612058" y="-31698"/>
                  <a:pt x="752168" y="76457"/>
                </a:cubicBezTo>
                <a:cubicBezTo>
                  <a:pt x="892278" y="184612"/>
                  <a:pt x="1206910" y="479580"/>
                  <a:pt x="1342104" y="651644"/>
                </a:cubicBezTo>
                <a:cubicBezTo>
                  <a:pt x="1477298" y="823708"/>
                  <a:pt x="1496962" y="981025"/>
                  <a:pt x="1563330" y="1108844"/>
                </a:cubicBezTo>
                <a:cubicBezTo>
                  <a:pt x="1629698" y="1236663"/>
                  <a:pt x="1637071" y="1325154"/>
                  <a:pt x="1740310" y="1418560"/>
                </a:cubicBezTo>
                <a:cubicBezTo>
                  <a:pt x="1843549" y="1511966"/>
                  <a:pt x="2040194" y="1602914"/>
                  <a:pt x="2182762" y="1669282"/>
                </a:cubicBezTo>
                <a:cubicBezTo>
                  <a:pt x="2325330" y="1735650"/>
                  <a:pt x="2467898" y="1787269"/>
                  <a:pt x="2595717" y="1816766"/>
                </a:cubicBezTo>
                <a:cubicBezTo>
                  <a:pt x="2723536" y="1846263"/>
                  <a:pt x="2836607" y="1846263"/>
                  <a:pt x="2949678" y="1846263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http://www.aspli.com/prdimgs/large/Water-depth-level-gauge-board-039H2O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056" t="1779" r="42411" b="-757"/>
          <a:stretch/>
        </p:blipFill>
        <p:spPr bwMode="auto">
          <a:xfrm>
            <a:off x="8111613" y="1333499"/>
            <a:ext cx="674520" cy="406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6465939" y="4432710"/>
            <a:ext cx="1607575" cy="165100"/>
            <a:chOff x="6465939" y="4432709"/>
            <a:chExt cx="1607574" cy="1651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465939" y="4432709"/>
              <a:ext cx="1607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050139" y="4483509"/>
              <a:ext cx="36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140139" y="4534309"/>
              <a:ext cx="1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194139" y="4597809"/>
              <a:ext cx="7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/>
          <p:cNvCxnSpPr/>
          <p:nvPr/>
        </p:nvCxnSpPr>
        <p:spPr>
          <a:xfrm>
            <a:off x="6408519" y="36794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408519" y="28666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476612" y="250190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27%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6476612" y="33529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64%</a:t>
            </a:r>
            <a:endParaRPr lang="en-GB" dirty="0"/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Flood Bulletin 2</a:t>
            </a:r>
            <a:br>
              <a:rPr lang="en-US" dirty="0" smtClean="0"/>
            </a:br>
            <a:endParaRPr lang="en-GB" sz="2200" dirty="0"/>
          </a:p>
        </p:txBody>
      </p:sp>
      <p:sp>
        <p:nvSpPr>
          <p:cNvPr id="19" name="TextBox 18"/>
          <p:cNvSpPr txBox="1"/>
          <p:nvPr/>
        </p:nvSpPr>
        <p:spPr>
          <a:xfrm>
            <a:off x="604684" y="4754997"/>
            <a:ext cx="27696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Please Make Your Decisions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Do Nothing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Raise Flood </a:t>
            </a:r>
            <a:r>
              <a:rPr lang="en-US" dirty="0" err="1" smtClean="0"/>
              <a:t>Defences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Move Inventory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808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sho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33499"/>
            <a:ext cx="3998193" cy="262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95536" y="3861048"/>
            <a:ext cx="446449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860032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60032" y="3645024"/>
            <a:ext cx="28803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48064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5161935" y="3831866"/>
            <a:ext cx="2949679" cy="1846263"/>
          </a:xfrm>
          <a:custGeom>
            <a:avLst/>
            <a:gdLst>
              <a:gd name="connsiteX0" fmla="*/ 0 w 2934929"/>
              <a:gd name="connsiteY0" fmla="*/ 7551 h 1821603"/>
              <a:gd name="connsiteX1" fmla="*/ 516193 w 2934929"/>
              <a:gd name="connsiteY1" fmla="*/ 22300 h 1821603"/>
              <a:gd name="connsiteX2" fmla="*/ 737419 w 2934929"/>
              <a:gd name="connsiteY2" fmla="*/ 51797 h 1821603"/>
              <a:gd name="connsiteX3" fmla="*/ 1327355 w 2934929"/>
              <a:gd name="connsiteY3" fmla="*/ 626984 h 1821603"/>
              <a:gd name="connsiteX4" fmla="*/ 1548581 w 2934929"/>
              <a:gd name="connsiteY4" fmla="*/ 1084184 h 1821603"/>
              <a:gd name="connsiteX5" fmla="*/ 1725561 w 2934929"/>
              <a:gd name="connsiteY5" fmla="*/ 1393900 h 1821603"/>
              <a:gd name="connsiteX6" fmla="*/ 2168013 w 2934929"/>
              <a:gd name="connsiteY6" fmla="*/ 1644622 h 1821603"/>
              <a:gd name="connsiteX7" fmla="*/ 2580968 w 2934929"/>
              <a:gd name="connsiteY7" fmla="*/ 1792106 h 1821603"/>
              <a:gd name="connsiteX8" fmla="*/ 2934929 w 2934929"/>
              <a:gd name="connsiteY8" fmla="*/ 1821603 h 1821603"/>
              <a:gd name="connsiteX0" fmla="*/ 0 w 2934929"/>
              <a:gd name="connsiteY0" fmla="*/ 31502 h 1845554"/>
              <a:gd name="connsiteX1" fmla="*/ 486696 w 2934929"/>
              <a:gd name="connsiteY1" fmla="*/ 2006 h 1845554"/>
              <a:gd name="connsiteX2" fmla="*/ 737419 w 2934929"/>
              <a:gd name="connsiteY2" fmla="*/ 75748 h 1845554"/>
              <a:gd name="connsiteX3" fmla="*/ 1327355 w 2934929"/>
              <a:gd name="connsiteY3" fmla="*/ 650935 h 1845554"/>
              <a:gd name="connsiteX4" fmla="*/ 1548581 w 2934929"/>
              <a:gd name="connsiteY4" fmla="*/ 1108135 h 1845554"/>
              <a:gd name="connsiteX5" fmla="*/ 1725561 w 2934929"/>
              <a:gd name="connsiteY5" fmla="*/ 1417851 h 1845554"/>
              <a:gd name="connsiteX6" fmla="*/ 2168013 w 2934929"/>
              <a:gd name="connsiteY6" fmla="*/ 1668573 h 1845554"/>
              <a:gd name="connsiteX7" fmla="*/ 2580968 w 2934929"/>
              <a:gd name="connsiteY7" fmla="*/ 1816057 h 1845554"/>
              <a:gd name="connsiteX8" fmla="*/ 2934929 w 2934929"/>
              <a:gd name="connsiteY8" fmla="*/ 1845554 h 1845554"/>
              <a:gd name="connsiteX0" fmla="*/ 0 w 2949678"/>
              <a:gd name="connsiteY0" fmla="*/ 17463 h 1846263"/>
              <a:gd name="connsiteX1" fmla="*/ 501445 w 2949678"/>
              <a:gd name="connsiteY1" fmla="*/ 2715 h 1846263"/>
              <a:gd name="connsiteX2" fmla="*/ 752168 w 2949678"/>
              <a:gd name="connsiteY2" fmla="*/ 76457 h 1846263"/>
              <a:gd name="connsiteX3" fmla="*/ 1342104 w 2949678"/>
              <a:gd name="connsiteY3" fmla="*/ 651644 h 1846263"/>
              <a:gd name="connsiteX4" fmla="*/ 1563330 w 2949678"/>
              <a:gd name="connsiteY4" fmla="*/ 1108844 h 1846263"/>
              <a:gd name="connsiteX5" fmla="*/ 1740310 w 2949678"/>
              <a:gd name="connsiteY5" fmla="*/ 1418560 h 1846263"/>
              <a:gd name="connsiteX6" fmla="*/ 2182762 w 2949678"/>
              <a:gd name="connsiteY6" fmla="*/ 1669282 h 1846263"/>
              <a:gd name="connsiteX7" fmla="*/ 2595717 w 2949678"/>
              <a:gd name="connsiteY7" fmla="*/ 1816766 h 1846263"/>
              <a:gd name="connsiteX8" fmla="*/ 2949678 w 2949678"/>
              <a:gd name="connsiteY8" fmla="*/ 1846263 h 184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9678" h="1846263">
                <a:moveTo>
                  <a:pt x="0" y="17463"/>
                </a:moveTo>
                <a:cubicBezTo>
                  <a:pt x="167148" y="12547"/>
                  <a:pt x="376084" y="-7117"/>
                  <a:pt x="501445" y="2715"/>
                </a:cubicBezTo>
                <a:cubicBezTo>
                  <a:pt x="626806" y="12547"/>
                  <a:pt x="612058" y="-31698"/>
                  <a:pt x="752168" y="76457"/>
                </a:cubicBezTo>
                <a:cubicBezTo>
                  <a:pt x="892278" y="184612"/>
                  <a:pt x="1206910" y="479580"/>
                  <a:pt x="1342104" y="651644"/>
                </a:cubicBezTo>
                <a:cubicBezTo>
                  <a:pt x="1477298" y="823708"/>
                  <a:pt x="1496962" y="981025"/>
                  <a:pt x="1563330" y="1108844"/>
                </a:cubicBezTo>
                <a:cubicBezTo>
                  <a:pt x="1629698" y="1236663"/>
                  <a:pt x="1637071" y="1325154"/>
                  <a:pt x="1740310" y="1418560"/>
                </a:cubicBezTo>
                <a:cubicBezTo>
                  <a:pt x="1843549" y="1511966"/>
                  <a:pt x="2040194" y="1602914"/>
                  <a:pt x="2182762" y="1669282"/>
                </a:cubicBezTo>
                <a:cubicBezTo>
                  <a:pt x="2325330" y="1735650"/>
                  <a:pt x="2467898" y="1787269"/>
                  <a:pt x="2595717" y="1816766"/>
                </a:cubicBezTo>
                <a:cubicBezTo>
                  <a:pt x="2723536" y="1846263"/>
                  <a:pt x="2836607" y="1846263"/>
                  <a:pt x="2949678" y="1846263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http://www.aspli.com/prdimgs/large/Water-depth-level-gauge-board-039H2O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056" t="1779" r="42411" b="-757"/>
          <a:stretch/>
        </p:blipFill>
        <p:spPr bwMode="auto">
          <a:xfrm>
            <a:off x="8111613" y="1333499"/>
            <a:ext cx="674520" cy="406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6465939" y="4432710"/>
            <a:ext cx="1607575" cy="165100"/>
            <a:chOff x="6465939" y="4432709"/>
            <a:chExt cx="1607574" cy="1651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465939" y="4432709"/>
              <a:ext cx="1607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050139" y="4483509"/>
              <a:ext cx="36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140139" y="4534309"/>
              <a:ext cx="1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194139" y="4597809"/>
              <a:ext cx="7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/>
          <p:cNvCxnSpPr/>
          <p:nvPr/>
        </p:nvCxnSpPr>
        <p:spPr>
          <a:xfrm>
            <a:off x="6408519" y="36794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408519" y="28666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476612" y="250190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27%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6476612" y="33529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64%</a:t>
            </a:r>
            <a:endParaRPr lang="en-GB" dirty="0"/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Flood 2 – Result</a:t>
            </a:r>
            <a:br>
              <a:rPr lang="en-US" dirty="0" smtClean="0"/>
            </a:br>
            <a:endParaRPr lang="en-GB" sz="22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281940" y="2944001"/>
            <a:ext cx="78049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401052" y="2581952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5.8m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5004048" y="2857500"/>
            <a:ext cx="0" cy="774824"/>
          </a:xfrm>
          <a:prstGeom prst="line">
            <a:avLst/>
          </a:prstGeom>
          <a:ln w="127000" cmpd="tri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004048" y="2951284"/>
            <a:ext cx="3095551" cy="1811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31800" y="4597809"/>
            <a:ext cx="5708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Flooding</a:t>
            </a:r>
            <a:r>
              <a:rPr lang="en-US" dirty="0" smtClean="0"/>
              <a:t> IF the demountable </a:t>
            </a:r>
            <a:r>
              <a:rPr lang="en-US" dirty="0" err="1" smtClean="0"/>
              <a:t>defences</a:t>
            </a:r>
            <a:r>
              <a:rPr lang="en-US" dirty="0" smtClean="0"/>
              <a:t> had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been raised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431800" y="5119541"/>
            <a:ext cx="5606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No Flooding </a:t>
            </a:r>
            <a:r>
              <a:rPr lang="en-US" dirty="0" smtClean="0"/>
              <a:t>IF the demountable </a:t>
            </a:r>
            <a:r>
              <a:rPr lang="en-US" dirty="0" err="1" smtClean="0"/>
              <a:t>defences</a:t>
            </a:r>
            <a:r>
              <a:rPr lang="en-US" dirty="0" smtClean="0"/>
              <a:t> had been raised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4257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sho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33499"/>
            <a:ext cx="3998193" cy="262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95536" y="3861048"/>
            <a:ext cx="446449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860032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60032" y="3645024"/>
            <a:ext cx="28803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48064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5161935" y="3831866"/>
            <a:ext cx="2949679" cy="1846263"/>
          </a:xfrm>
          <a:custGeom>
            <a:avLst/>
            <a:gdLst>
              <a:gd name="connsiteX0" fmla="*/ 0 w 2934929"/>
              <a:gd name="connsiteY0" fmla="*/ 7551 h 1821603"/>
              <a:gd name="connsiteX1" fmla="*/ 516193 w 2934929"/>
              <a:gd name="connsiteY1" fmla="*/ 22300 h 1821603"/>
              <a:gd name="connsiteX2" fmla="*/ 737419 w 2934929"/>
              <a:gd name="connsiteY2" fmla="*/ 51797 h 1821603"/>
              <a:gd name="connsiteX3" fmla="*/ 1327355 w 2934929"/>
              <a:gd name="connsiteY3" fmla="*/ 626984 h 1821603"/>
              <a:gd name="connsiteX4" fmla="*/ 1548581 w 2934929"/>
              <a:gd name="connsiteY4" fmla="*/ 1084184 h 1821603"/>
              <a:gd name="connsiteX5" fmla="*/ 1725561 w 2934929"/>
              <a:gd name="connsiteY5" fmla="*/ 1393900 h 1821603"/>
              <a:gd name="connsiteX6" fmla="*/ 2168013 w 2934929"/>
              <a:gd name="connsiteY6" fmla="*/ 1644622 h 1821603"/>
              <a:gd name="connsiteX7" fmla="*/ 2580968 w 2934929"/>
              <a:gd name="connsiteY7" fmla="*/ 1792106 h 1821603"/>
              <a:gd name="connsiteX8" fmla="*/ 2934929 w 2934929"/>
              <a:gd name="connsiteY8" fmla="*/ 1821603 h 1821603"/>
              <a:gd name="connsiteX0" fmla="*/ 0 w 2934929"/>
              <a:gd name="connsiteY0" fmla="*/ 31502 h 1845554"/>
              <a:gd name="connsiteX1" fmla="*/ 486696 w 2934929"/>
              <a:gd name="connsiteY1" fmla="*/ 2006 h 1845554"/>
              <a:gd name="connsiteX2" fmla="*/ 737419 w 2934929"/>
              <a:gd name="connsiteY2" fmla="*/ 75748 h 1845554"/>
              <a:gd name="connsiteX3" fmla="*/ 1327355 w 2934929"/>
              <a:gd name="connsiteY3" fmla="*/ 650935 h 1845554"/>
              <a:gd name="connsiteX4" fmla="*/ 1548581 w 2934929"/>
              <a:gd name="connsiteY4" fmla="*/ 1108135 h 1845554"/>
              <a:gd name="connsiteX5" fmla="*/ 1725561 w 2934929"/>
              <a:gd name="connsiteY5" fmla="*/ 1417851 h 1845554"/>
              <a:gd name="connsiteX6" fmla="*/ 2168013 w 2934929"/>
              <a:gd name="connsiteY6" fmla="*/ 1668573 h 1845554"/>
              <a:gd name="connsiteX7" fmla="*/ 2580968 w 2934929"/>
              <a:gd name="connsiteY7" fmla="*/ 1816057 h 1845554"/>
              <a:gd name="connsiteX8" fmla="*/ 2934929 w 2934929"/>
              <a:gd name="connsiteY8" fmla="*/ 1845554 h 1845554"/>
              <a:gd name="connsiteX0" fmla="*/ 0 w 2949678"/>
              <a:gd name="connsiteY0" fmla="*/ 17463 h 1846263"/>
              <a:gd name="connsiteX1" fmla="*/ 501445 w 2949678"/>
              <a:gd name="connsiteY1" fmla="*/ 2715 h 1846263"/>
              <a:gd name="connsiteX2" fmla="*/ 752168 w 2949678"/>
              <a:gd name="connsiteY2" fmla="*/ 76457 h 1846263"/>
              <a:gd name="connsiteX3" fmla="*/ 1342104 w 2949678"/>
              <a:gd name="connsiteY3" fmla="*/ 651644 h 1846263"/>
              <a:gd name="connsiteX4" fmla="*/ 1563330 w 2949678"/>
              <a:gd name="connsiteY4" fmla="*/ 1108844 h 1846263"/>
              <a:gd name="connsiteX5" fmla="*/ 1740310 w 2949678"/>
              <a:gd name="connsiteY5" fmla="*/ 1418560 h 1846263"/>
              <a:gd name="connsiteX6" fmla="*/ 2182762 w 2949678"/>
              <a:gd name="connsiteY6" fmla="*/ 1669282 h 1846263"/>
              <a:gd name="connsiteX7" fmla="*/ 2595717 w 2949678"/>
              <a:gd name="connsiteY7" fmla="*/ 1816766 h 1846263"/>
              <a:gd name="connsiteX8" fmla="*/ 2949678 w 2949678"/>
              <a:gd name="connsiteY8" fmla="*/ 1846263 h 184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9678" h="1846263">
                <a:moveTo>
                  <a:pt x="0" y="17463"/>
                </a:moveTo>
                <a:cubicBezTo>
                  <a:pt x="167148" y="12547"/>
                  <a:pt x="376084" y="-7117"/>
                  <a:pt x="501445" y="2715"/>
                </a:cubicBezTo>
                <a:cubicBezTo>
                  <a:pt x="626806" y="12547"/>
                  <a:pt x="612058" y="-31698"/>
                  <a:pt x="752168" y="76457"/>
                </a:cubicBezTo>
                <a:cubicBezTo>
                  <a:pt x="892278" y="184612"/>
                  <a:pt x="1206910" y="479580"/>
                  <a:pt x="1342104" y="651644"/>
                </a:cubicBezTo>
                <a:cubicBezTo>
                  <a:pt x="1477298" y="823708"/>
                  <a:pt x="1496962" y="981025"/>
                  <a:pt x="1563330" y="1108844"/>
                </a:cubicBezTo>
                <a:cubicBezTo>
                  <a:pt x="1629698" y="1236663"/>
                  <a:pt x="1637071" y="1325154"/>
                  <a:pt x="1740310" y="1418560"/>
                </a:cubicBezTo>
                <a:cubicBezTo>
                  <a:pt x="1843549" y="1511966"/>
                  <a:pt x="2040194" y="1602914"/>
                  <a:pt x="2182762" y="1669282"/>
                </a:cubicBezTo>
                <a:cubicBezTo>
                  <a:pt x="2325330" y="1735650"/>
                  <a:pt x="2467898" y="1787269"/>
                  <a:pt x="2595717" y="1816766"/>
                </a:cubicBezTo>
                <a:cubicBezTo>
                  <a:pt x="2723536" y="1846263"/>
                  <a:pt x="2836607" y="1846263"/>
                  <a:pt x="2949678" y="1846263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Flood Bulletin 3</a:t>
            </a:r>
            <a:br>
              <a:rPr lang="en-US" dirty="0" smtClean="0"/>
            </a:br>
            <a:endParaRPr lang="en-GB" sz="2200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6408519" y="36794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408519" y="28666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476612" y="250190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10%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6476612" y="33529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56%</a:t>
            </a:r>
            <a:endParaRPr lang="en-GB" dirty="0"/>
          </a:p>
        </p:txBody>
      </p:sp>
      <p:pic>
        <p:nvPicPr>
          <p:cNvPr id="1026" name="Picture 2" descr="http://www.aspli.com/prdimgs/large/Water-depth-level-gauge-board-039H2O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056" t="1780" r="42411" b="3347"/>
          <a:stretch/>
        </p:blipFill>
        <p:spPr bwMode="auto">
          <a:xfrm>
            <a:off x="8111613" y="1333499"/>
            <a:ext cx="674520" cy="389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6465939" y="4432710"/>
            <a:ext cx="1607575" cy="165100"/>
            <a:chOff x="6465939" y="4432709"/>
            <a:chExt cx="1607574" cy="1651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465939" y="4432709"/>
              <a:ext cx="1607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050139" y="4483509"/>
              <a:ext cx="36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140139" y="4534309"/>
              <a:ext cx="1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194139" y="4597809"/>
              <a:ext cx="7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604684" y="4754997"/>
            <a:ext cx="27696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Please Make Your Decisions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Do Nothing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Raise Flood </a:t>
            </a:r>
            <a:r>
              <a:rPr lang="en-US" dirty="0" err="1" smtClean="0"/>
              <a:t>Defences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Move Inventory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22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sho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33499"/>
            <a:ext cx="3998193" cy="262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95536" y="3861048"/>
            <a:ext cx="446449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860032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60032" y="3645024"/>
            <a:ext cx="28803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48064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5161935" y="3831866"/>
            <a:ext cx="2949679" cy="1846263"/>
          </a:xfrm>
          <a:custGeom>
            <a:avLst/>
            <a:gdLst>
              <a:gd name="connsiteX0" fmla="*/ 0 w 2934929"/>
              <a:gd name="connsiteY0" fmla="*/ 7551 h 1821603"/>
              <a:gd name="connsiteX1" fmla="*/ 516193 w 2934929"/>
              <a:gd name="connsiteY1" fmla="*/ 22300 h 1821603"/>
              <a:gd name="connsiteX2" fmla="*/ 737419 w 2934929"/>
              <a:gd name="connsiteY2" fmla="*/ 51797 h 1821603"/>
              <a:gd name="connsiteX3" fmla="*/ 1327355 w 2934929"/>
              <a:gd name="connsiteY3" fmla="*/ 626984 h 1821603"/>
              <a:gd name="connsiteX4" fmla="*/ 1548581 w 2934929"/>
              <a:gd name="connsiteY4" fmla="*/ 1084184 h 1821603"/>
              <a:gd name="connsiteX5" fmla="*/ 1725561 w 2934929"/>
              <a:gd name="connsiteY5" fmla="*/ 1393900 h 1821603"/>
              <a:gd name="connsiteX6" fmla="*/ 2168013 w 2934929"/>
              <a:gd name="connsiteY6" fmla="*/ 1644622 h 1821603"/>
              <a:gd name="connsiteX7" fmla="*/ 2580968 w 2934929"/>
              <a:gd name="connsiteY7" fmla="*/ 1792106 h 1821603"/>
              <a:gd name="connsiteX8" fmla="*/ 2934929 w 2934929"/>
              <a:gd name="connsiteY8" fmla="*/ 1821603 h 1821603"/>
              <a:gd name="connsiteX0" fmla="*/ 0 w 2934929"/>
              <a:gd name="connsiteY0" fmla="*/ 31502 h 1845554"/>
              <a:gd name="connsiteX1" fmla="*/ 486696 w 2934929"/>
              <a:gd name="connsiteY1" fmla="*/ 2006 h 1845554"/>
              <a:gd name="connsiteX2" fmla="*/ 737419 w 2934929"/>
              <a:gd name="connsiteY2" fmla="*/ 75748 h 1845554"/>
              <a:gd name="connsiteX3" fmla="*/ 1327355 w 2934929"/>
              <a:gd name="connsiteY3" fmla="*/ 650935 h 1845554"/>
              <a:gd name="connsiteX4" fmla="*/ 1548581 w 2934929"/>
              <a:gd name="connsiteY4" fmla="*/ 1108135 h 1845554"/>
              <a:gd name="connsiteX5" fmla="*/ 1725561 w 2934929"/>
              <a:gd name="connsiteY5" fmla="*/ 1417851 h 1845554"/>
              <a:gd name="connsiteX6" fmla="*/ 2168013 w 2934929"/>
              <a:gd name="connsiteY6" fmla="*/ 1668573 h 1845554"/>
              <a:gd name="connsiteX7" fmla="*/ 2580968 w 2934929"/>
              <a:gd name="connsiteY7" fmla="*/ 1816057 h 1845554"/>
              <a:gd name="connsiteX8" fmla="*/ 2934929 w 2934929"/>
              <a:gd name="connsiteY8" fmla="*/ 1845554 h 1845554"/>
              <a:gd name="connsiteX0" fmla="*/ 0 w 2949678"/>
              <a:gd name="connsiteY0" fmla="*/ 17463 h 1846263"/>
              <a:gd name="connsiteX1" fmla="*/ 501445 w 2949678"/>
              <a:gd name="connsiteY1" fmla="*/ 2715 h 1846263"/>
              <a:gd name="connsiteX2" fmla="*/ 752168 w 2949678"/>
              <a:gd name="connsiteY2" fmla="*/ 76457 h 1846263"/>
              <a:gd name="connsiteX3" fmla="*/ 1342104 w 2949678"/>
              <a:gd name="connsiteY3" fmla="*/ 651644 h 1846263"/>
              <a:gd name="connsiteX4" fmla="*/ 1563330 w 2949678"/>
              <a:gd name="connsiteY4" fmla="*/ 1108844 h 1846263"/>
              <a:gd name="connsiteX5" fmla="*/ 1740310 w 2949678"/>
              <a:gd name="connsiteY5" fmla="*/ 1418560 h 1846263"/>
              <a:gd name="connsiteX6" fmla="*/ 2182762 w 2949678"/>
              <a:gd name="connsiteY6" fmla="*/ 1669282 h 1846263"/>
              <a:gd name="connsiteX7" fmla="*/ 2595717 w 2949678"/>
              <a:gd name="connsiteY7" fmla="*/ 1816766 h 1846263"/>
              <a:gd name="connsiteX8" fmla="*/ 2949678 w 2949678"/>
              <a:gd name="connsiteY8" fmla="*/ 1846263 h 184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9678" h="1846263">
                <a:moveTo>
                  <a:pt x="0" y="17463"/>
                </a:moveTo>
                <a:cubicBezTo>
                  <a:pt x="167148" y="12547"/>
                  <a:pt x="376084" y="-7117"/>
                  <a:pt x="501445" y="2715"/>
                </a:cubicBezTo>
                <a:cubicBezTo>
                  <a:pt x="626806" y="12547"/>
                  <a:pt x="612058" y="-31698"/>
                  <a:pt x="752168" y="76457"/>
                </a:cubicBezTo>
                <a:cubicBezTo>
                  <a:pt x="892278" y="184612"/>
                  <a:pt x="1206910" y="479580"/>
                  <a:pt x="1342104" y="651644"/>
                </a:cubicBezTo>
                <a:cubicBezTo>
                  <a:pt x="1477298" y="823708"/>
                  <a:pt x="1496962" y="981025"/>
                  <a:pt x="1563330" y="1108844"/>
                </a:cubicBezTo>
                <a:cubicBezTo>
                  <a:pt x="1629698" y="1236663"/>
                  <a:pt x="1637071" y="1325154"/>
                  <a:pt x="1740310" y="1418560"/>
                </a:cubicBezTo>
                <a:cubicBezTo>
                  <a:pt x="1843549" y="1511966"/>
                  <a:pt x="2040194" y="1602914"/>
                  <a:pt x="2182762" y="1669282"/>
                </a:cubicBezTo>
                <a:cubicBezTo>
                  <a:pt x="2325330" y="1735650"/>
                  <a:pt x="2467898" y="1787269"/>
                  <a:pt x="2595717" y="1816766"/>
                </a:cubicBezTo>
                <a:cubicBezTo>
                  <a:pt x="2723536" y="1846263"/>
                  <a:pt x="2836607" y="1846263"/>
                  <a:pt x="2949678" y="1846263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Flood 3 – Result</a:t>
            </a:r>
            <a:br>
              <a:rPr lang="en-US" dirty="0" smtClean="0"/>
            </a:br>
            <a:endParaRPr lang="en-GB" sz="2200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6408519" y="36794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408519" y="28666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476612" y="250190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10%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6476612" y="33529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56%</a:t>
            </a:r>
            <a:endParaRPr lang="en-GB" dirty="0"/>
          </a:p>
        </p:txBody>
      </p:sp>
      <p:pic>
        <p:nvPicPr>
          <p:cNvPr id="1026" name="Picture 2" descr="http://www.aspli.com/prdimgs/large/Water-depth-level-gauge-board-039H2O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056" t="1780" r="42411" b="3347"/>
          <a:stretch/>
        </p:blipFill>
        <p:spPr bwMode="auto">
          <a:xfrm>
            <a:off x="8111613" y="1333499"/>
            <a:ext cx="674520" cy="389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6465939" y="4432710"/>
            <a:ext cx="1607575" cy="165100"/>
            <a:chOff x="6465939" y="4432709"/>
            <a:chExt cx="1607574" cy="1651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465939" y="4432709"/>
              <a:ext cx="1607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050139" y="4483509"/>
              <a:ext cx="36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140139" y="4534309"/>
              <a:ext cx="1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194139" y="4597809"/>
              <a:ext cx="7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" name="Straight Connector 3"/>
          <p:cNvCxnSpPr/>
          <p:nvPr/>
        </p:nvCxnSpPr>
        <p:spPr>
          <a:xfrm>
            <a:off x="5148064" y="3693301"/>
            <a:ext cx="293883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401052" y="3343952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3.9m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1800" y="4597809"/>
            <a:ext cx="6032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No Flooding </a:t>
            </a:r>
            <a:r>
              <a:rPr lang="en-US" dirty="0" smtClean="0"/>
              <a:t>IF the demountable </a:t>
            </a:r>
            <a:r>
              <a:rPr lang="en-US" dirty="0" err="1" smtClean="0"/>
              <a:t>defences</a:t>
            </a:r>
            <a:r>
              <a:rPr lang="en-US" dirty="0" smtClean="0"/>
              <a:t> had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been raised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431800" y="5119541"/>
            <a:ext cx="5606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No Flooding </a:t>
            </a:r>
            <a:r>
              <a:rPr lang="en-US" dirty="0" smtClean="0"/>
              <a:t>IF the demountable </a:t>
            </a:r>
            <a:r>
              <a:rPr lang="en-US" dirty="0" err="1" smtClean="0"/>
              <a:t>defences</a:t>
            </a:r>
            <a:r>
              <a:rPr lang="en-US" dirty="0" smtClean="0"/>
              <a:t> had been raised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435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sho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33499"/>
            <a:ext cx="3998193" cy="262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95536" y="3861048"/>
            <a:ext cx="446449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860032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60032" y="3645024"/>
            <a:ext cx="28803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48064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5161935" y="3831866"/>
            <a:ext cx="2949679" cy="1846263"/>
          </a:xfrm>
          <a:custGeom>
            <a:avLst/>
            <a:gdLst>
              <a:gd name="connsiteX0" fmla="*/ 0 w 2934929"/>
              <a:gd name="connsiteY0" fmla="*/ 7551 h 1821603"/>
              <a:gd name="connsiteX1" fmla="*/ 516193 w 2934929"/>
              <a:gd name="connsiteY1" fmla="*/ 22300 h 1821603"/>
              <a:gd name="connsiteX2" fmla="*/ 737419 w 2934929"/>
              <a:gd name="connsiteY2" fmla="*/ 51797 h 1821603"/>
              <a:gd name="connsiteX3" fmla="*/ 1327355 w 2934929"/>
              <a:gd name="connsiteY3" fmla="*/ 626984 h 1821603"/>
              <a:gd name="connsiteX4" fmla="*/ 1548581 w 2934929"/>
              <a:gd name="connsiteY4" fmla="*/ 1084184 h 1821603"/>
              <a:gd name="connsiteX5" fmla="*/ 1725561 w 2934929"/>
              <a:gd name="connsiteY5" fmla="*/ 1393900 h 1821603"/>
              <a:gd name="connsiteX6" fmla="*/ 2168013 w 2934929"/>
              <a:gd name="connsiteY6" fmla="*/ 1644622 h 1821603"/>
              <a:gd name="connsiteX7" fmla="*/ 2580968 w 2934929"/>
              <a:gd name="connsiteY7" fmla="*/ 1792106 h 1821603"/>
              <a:gd name="connsiteX8" fmla="*/ 2934929 w 2934929"/>
              <a:gd name="connsiteY8" fmla="*/ 1821603 h 1821603"/>
              <a:gd name="connsiteX0" fmla="*/ 0 w 2934929"/>
              <a:gd name="connsiteY0" fmla="*/ 31502 h 1845554"/>
              <a:gd name="connsiteX1" fmla="*/ 486696 w 2934929"/>
              <a:gd name="connsiteY1" fmla="*/ 2006 h 1845554"/>
              <a:gd name="connsiteX2" fmla="*/ 737419 w 2934929"/>
              <a:gd name="connsiteY2" fmla="*/ 75748 h 1845554"/>
              <a:gd name="connsiteX3" fmla="*/ 1327355 w 2934929"/>
              <a:gd name="connsiteY3" fmla="*/ 650935 h 1845554"/>
              <a:gd name="connsiteX4" fmla="*/ 1548581 w 2934929"/>
              <a:gd name="connsiteY4" fmla="*/ 1108135 h 1845554"/>
              <a:gd name="connsiteX5" fmla="*/ 1725561 w 2934929"/>
              <a:gd name="connsiteY5" fmla="*/ 1417851 h 1845554"/>
              <a:gd name="connsiteX6" fmla="*/ 2168013 w 2934929"/>
              <a:gd name="connsiteY6" fmla="*/ 1668573 h 1845554"/>
              <a:gd name="connsiteX7" fmla="*/ 2580968 w 2934929"/>
              <a:gd name="connsiteY7" fmla="*/ 1816057 h 1845554"/>
              <a:gd name="connsiteX8" fmla="*/ 2934929 w 2934929"/>
              <a:gd name="connsiteY8" fmla="*/ 1845554 h 1845554"/>
              <a:gd name="connsiteX0" fmla="*/ 0 w 2949678"/>
              <a:gd name="connsiteY0" fmla="*/ 17463 h 1846263"/>
              <a:gd name="connsiteX1" fmla="*/ 501445 w 2949678"/>
              <a:gd name="connsiteY1" fmla="*/ 2715 h 1846263"/>
              <a:gd name="connsiteX2" fmla="*/ 752168 w 2949678"/>
              <a:gd name="connsiteY2" fmla="*/ 76457 h 1846263"/>
              <a:gd name="connsiteX3" fmla="*/ 1342104 w 2949678"/>
              <a:gd name="connsiteY3" fmla="*/ 651644 h 1846263"/>
              <a:gd name="connsiteX4" fmla="*/ 1563330 w 2949678"/>
              <a:gd name="connsiteY4" fmla="*/ 1108844 h 1846263"/>
              <a:gd name="connsiteX5" fmla="*/ 1740310 w 2949678"/>
              <a:gd name="connsiteY5" fmla="*/ 1418560 h 1846263"/>
              <a:gd name="connsiteX6" fmla="*/ 2182762 w 2949678"/>
              <a:gd name="connsiteY6" fmla="*/ 1669282 h 1846263"/>
              <a:gd name="connsiteX7" fmla="*/ 2595717 w 2949678"/>
              <a:gd name="connsiteY7" fmla="*/ 1816766 h 1846263"/>
              <a:gd name="connsiteX8" fmla="*/ 2949678 w 2949678"/>
              <a:gd name="connsiteY8" fmla="*/ 1846263 h 184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9678" h="1846263">
                <a:moveTo>
                  <a:pt x="0" y="17463"/>
                </a:moveTo>
                <a:cubicBezTo>
                  <a:pt x="167148" y="12547"/>
                  <a:pt x="376084" y="-7117"/>
                  <a:pt x="501445" y="2715"/>
                </a:cubicBezTo>
                <a:cubicBezTo>
                  <a:pt x="626806" y="12547"/>
                  <a:pt x="612058" y="-31698"/>
                  <a:pt x="752168" y="76457"/>
                </a:cubicBezTo>
                <a:cubicBezTo>
                  <a:pt x="892278" y="184612"/>
                  <a:pt x="1206910" y="479580"/>
                  <a:pt x="1342104" y="651644"/>
                </a:cubicBezTo>
                <a:cubicBezTo>
                  <a:pt x="1477298" y="823708"/>
                  <a:pt x="1496962" y="981025"/>
                  <a:pt x="1563330" y="1108844"/>
                </a:cubicBezTo>
                <a:cubicBezTo>
                  <a:pt x="1629698" y="1236663"/>
                  <a:pt x="1637071" y="1325154"/>
                  <a:pt x="1740310" y="1418560"/>
                </a:cubicBezTo>
                <a:cubicBezTo>
                  <a:pt x="1843549" y="1511966"/>
                  <a:pt x="2040194" y="1602914"/>
                  <a:pt x="2182762" y="1669282"/>
                </a:cubicBezTo>
                <a:cubicBezTo>
                  <a:pt x="2325330" y="1735650"/>
                  <a:pt x="2467898" y="1787269"/>
                  <a:pt x="2595717" y="1816766"/>
                </a:cubicBezTo>
                <a:cubicBezTo>
                  <a:pt x="2723536" y="1846263"/>
                  <a:pt x="2836607" y="1846263"/>
                  <a:pt x="2949678" y="1846263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http://www.aspli.com/prdimgs/large/Water-depth-level-gauge-board-039H2O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056" t="1779" r="42411" b="-757"/>
          <a:stretch/>
        </p:blipFill>
        <p:spPr bwMode="auto">
          <a:xfrm>
            <a:off x="8111613" y="1333499"/>
            <a:ext cx="674520" cy="406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6465939" y="4432710"/>
            <a:ext cx="1607575" cy="165100"/>
            <a:chOff x="6465939" y="4432709"/>
            <a:chExt cx="1607574" cy="1651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465939" y="4432709"/>
              <a:ext cx="1607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050139" y="4483509"/>
              <a:ext cx="36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140139" y="4534309"/>
              <a:ext cx="1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194139" y="4597809"/>
              <a:ext cx="7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/>
          <p:cNvCxnSpPr/>
          <p:nvPr/>
        </p:nvCxnSpPr>
        <p:spPr>
          <a:xfrm>
            <a:off x="6408519" y="36794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408519" y="28666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476612" y="250190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0%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6476612" y="33529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40%</a:t>
            </a:r>
            <a:endParaRPr lang="en-GB" dirty="0"/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Flood Bulletin 4</a:t>
            </a:r>
            <a:br>
              <a:rPr lang="en-US" dirty="0" smtClean="0"/>
            </a:br>
            <a:endParaRPr lang="en-GB" sz="2200" dirty="0"/>
          </a:p>
        </p:txBody>
      </p:sp>
      <p:sp>
        <p:nvSpPr>
          <p:cNvPr id="19" name="TextBox 18"/>
          <p:cNvSpPr txBox="1"/>
          <p:nvPr/>
        </p:nvSpPr>
        <p:spPr>
          <a:xfrm>
            <a:off x="604684" y="4754997"/>
            <a:ext cx="27696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Please Make Your Decisions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Do Nothing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Raise Flood </a:t>
            </a:r>
            <a:r>
              <a:rPr lang="en-US" dirty="0" err="1" smtClean="0"/>
              <a:t>Defences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Move Inventory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138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sho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33499"/>
            <a:ext cx="3998193" cy="262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95536" y="3861048"/>
            <a:ext cx="446449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860032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60032" y="3645024"/>
            <a:ext cx="28803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48064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5161935" y="3831866"/>
            <a:ext cx="2949679" cy="1846263"/>
          </a:xfrm>
          <a:custGeom>
            <a:avLst/>
            <a:gdLst>
              <a:gd name="connsiteX0" fmla="*/ 0 w 2934929"/>
              <a:gd name="connsiteY0" fmla="*/ 7551 h 1821603"/>
              <a:gd name="connsiteX1" fmla="*/ 516193 w 2934929"/>
              <a:gd name="connsiteY1" fmla="*/ 22300 h 1821603"/>
              <a:gd name="connsiteX2" fmla="*/ 737419 w 2934929"/>
              <a:gd name="connsiteY2" fmla="*/ 51797 h 1821603"/>
              <a:gd name="connsiteX3" fmla="*/ 1327355 w 2934929"/>
              <a:gd name="connsiteY3" fmla="*/ 626984 h 1821603"/>
              <a:gd name="connsiteX4" fmla="*/ 1548581 w 2934929"/>
              <a:gd name="connsiteY4" fmla="*/ 1084184 h 1821603"/>
              <a:gd name="connsiteX5" fmla="*/ 1725561 w 2934929"/>
              <a:gd name="connsiteY5" fmla="*/ 1393900 h 1821603"/>
              <a:gd name="connsiteX6" fmla="*/ 2168013 w 2934929"/>
              <a:gd name="connsiteY6" fmla="*/ 1644622 h 1821603"/>
              <a:gd name="connsiteX7" fmla="*/ 2580968 w 2934929"/>
              <a:gd name="connsiteY7" fmla="*/ 1792106 h 1821603"/>
              <a:gd name="connsiteX8" fmla="*/ 2934929 w 2934929"/>
              <a:gd name="connsiteY8" fmla="*/ 1821603 h 1821603"/>
              <a:gd name="connsiteX0" fmla="*/ 0 w 2934929"/>
              <a:gd name="connsiteY0" fmla="*/ 31502 h 1845554"/>
              <a:gd name="connsiteX1" fmla="*/ 486696 w 2934929"/>
              <a:gd name="connsiteY1" fmla="*/ 2006 h 1845554"/>
              <a:gd name="connsiteX2" fmla="*/ 737419 w 2934929"/>
              <a:gd name="connsiteY2" fmla="*/ 75748 h 1845554"/>
              <a:gd name="connsiteX3" fmla="*/ 1327355 w 2934929"/>
              <a:gd name="connsiteY3" fmla="*/ 650935 h 1845554"/>
              <a:gd name="connsiteX4" fmla="*/ 1548581 w 2934929"/>
              <a:gd name="connsiteY4" fmla="*/ 1108135 h 1845554"/>
              <a:gd name="connsiteX5" fmla="*/ 1725561 w 2934929"/>
              <a:gd name="connsiteY5" fmla="*/ 1417851 h 1845554"/>
              <a:gd name="connsiteX6" fmla="*/ 2168013 w 2934929"/>
              <a:gd name="connsiteY6" fmla="*/ 1668573 h 1845554"/>
              <a:gd name="connsiteX7" fmla="*/ 2580968 w 2934929"/>
              <a:gd name="connsiteY7" fmla="*/ 1816057 h 1845554"/>
              <a:gd name="connsiteX8" fmla="*/ 2934929 w 2934929"/>
              <a:gd name="connsiteY8" fmla="*/ 1845554 h 1845554"/>
              <a:gd name="connsiteX0" fmla="*/ 0 w 2949678"/>
              <a:gd name="connsiteY0" fmla="*/ 17463 h 1846263"/>
              <a:gd name="connsiteX1" fmla="*/ 501445 w 2949678"/>
              <a:gd name="connsiteY1" fmla="*/ 2715 h 1846263"/>
              <a:gd name="connsiteX2" fmla="*/ 752168 w 2949678"/>
              <a:gd name="connsiteY2" fmla="*/ 76457 h 1846263"/>
              <a:gd name="connsiteX3" fmla="*/ 1342104 w 2949678"/>
              <a:gd name="connsiteY3" fmla="*/ 651644 h 1846263"/>
              <a:gd name="connsiteX4" fmla="*/ 1563330 w 2949678"/>
              <a:gd name="connsiteY4" fmla="*/ 1108844 h 1846263"/>
              <a:gd name="connsiteX5" fmla="*/ 1740310 w 2949678"/>
              <a:gd name="connsiteY5" fmla="*/ 1418560 h 1846263"/>
              <a:gd name="connsiteX6" fmla="*/ 2182762 w 2949678"/>
              <a:gd name="connsiteY6" fmla="*/ 1669282 h 1846263"/>
              <a:gd name="connsiteX7" fmla="*/ 2595717 w 2949678"/>
              <a:gd name="connsiteY7" fmla="*/ 1816766 h 1846263"/>
              <a:gd name="connsiteX8" fmla="*/ 2949678 w 2949678"/>
              <a:gd name="connsiteY8" fmla="*/ 1846263 h 184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9678" h="1846263">
                <a:moveTo>
                  <a:pt x="0" y="17463"/>
                </a:moveTo>
                <a:cubicBezTo>
                  <a:pt x="167148" y="12547"/>
                  <a:pt x="376084" y="-7117"/>
                  <a:pt x="501445" y="2715"/>
                </a:cubicBezTo>
                <a:cubicBezTo>
                  <a:pt x="626806" y="12547"/>
                  <a:pt x="612058" y="-31698"/>
                  <a:pt x="752168" y="76457"/>
                </a:cubicBezTo>
                <a:cubicBezTo>
                  <a:pt x="892278" y="184612"/>
                  <a:pt x="1206910" y="479580"/>
                  <a:pt x="1342104" y="651644"/>
                </a:cubicBezTo>
                <a:cubicBezTo>
                  <a:pt x="1477298" y="823708"/>
                  <a:pt x="1496962" y="981025"/>
                  <a:pt x="1563330" y="1108844"/>
                </a:cubicBezTo>
                <a:cubicBezTo>
                  <a:pt x="1629698" y="1236663"/>
                  <a:pt x="1637071" y="1325154"/>
                  <a:pt x="1740310" y="1418560"/>
                </a:cubicBezTo>
                <a:cubicBezTo>
                  <a:pt x="1843549" y="1511966"/>
                  <a:pt x="2040194" y="1602914"/>
                  <a:pt x="2182762" y="1669282"/>
                </a:cubicBezTo>
                <a:cubicBezTo>
                  <a:pt x="2325330" y="1735650"/>
                  <a:pt x="2467898" y="1787269"/>
                  <a:pt x="2595717" y="1816766"/>
                </a:cubicBezTo>
                <a:cubicBezTo>
                  <a:pt x="2723536" y="1846263"/>
                  <a:pt x="2836607" y="1846263"/>
                  <a:pt x="2949678" y="1846263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http://www.aspli.com/prdimgs/large/Water-depth-level-gauge-board-039H2O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056" t="1779" r="42411" b="-757"/>
          <a:stretch/>
        </p:blipFill>
        <p:spPr bwMode="auto">
          <a:xfrm>
            <a:off x="8111613" y="1333499"/>
            <a:ext cx="674520" cy="406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6465939" y="4432710"/>
            <a:ext cx="1607575" cy="165100"/>
            <a:chOff x="6465939" y="4432709"/>
            <a:chExt cx="1607574" cy="1651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465939" y="4432709"/>
              <a:ext cx="1607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050139" y="4483509"/>
              <a:ext cx="36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140139" y="4534309"/>
              <a:ext cx="1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194139" y="4597809"/>
              <a:ext cx="7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/>
          <p:cNvCxnSpPr/>
          <p:nvPr/>
        </p:nvCxnSpPr>
        <p:spPr>
          <a:xfrm>
            <a:off x="6408519" y="36794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408519" y="28666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Flood 4 – Result</a:t>
            </a:r>
            <a:br>
              <a:rPr lang="en-US" dirty="0" smtClean="0"/>
            </a:br>
            <a:endParaRPr lang="en-GB" sz="2200" dirty="0"/>
          </a:p>
        </p:txBody>
      </p:sp>
      <p:sp>
        <p:nvSpPr>
          <p:cNvPr id="34" name="TextBox 33"/>
          <p:cNvSpPr txBox="1"/>
          <p:nvPr/>
        </p:nvSpPr>
        <p:spPr>
          <a:xfrm>
            <a:off x="6476612" y="250190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0%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6476612" y="33529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40%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431800" y="5119541"/>
            <a:ext cx="5606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No Flooding </a:t>
            </a:r>
            <a:r>
              <a:rPr lang="en-US" dirty="0" smtClean="0"/>
              <a:t>IF the demountable </a:t>
            </a:r>
            <a:r>
              <a:rPr lang="en-US" dirty="0" err="1" smtClean="0"/>
              <a:t>defences</a:t>
            </a:r>
            <a:r>
              <a:rPr lang="en-US" dirty="0" smtClean="0"/>
              <a:t> had been raised</a:t>
            </a:r>
            <a:endParaRPr lang="en-GB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281940" y="3591701"/>
            <a:ext cx="78049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401052" y="3229652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4.1m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5004048" y="2857500"/>
            <a:ext cx="0" cy="774824"/>
          </a:xfrm>
          <a:prstGeom prst="line">
            <a:avLst/>
          </a:prstGeom>
          <a:ln w="127000" cmpd="tri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004048" y="3598984"/>
            <a:ext cx="3095551" cy="1811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31800" y="4597809"/>
            <a:ext cx="5708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Flooding</a:t>
            </a:r>
            <a:r>
              <a:rPr lang="en-US" dirty="0" smtClean="0"/>
              <a:t> IF the demountable </a:t>
            </a:r>
            <a:r>
              <a:rPr lang="en-US" dirty="0" err="1" smtClean="0"/>
              <a:t>defences</a:t>
            </a:r>
            <a:r>
              <a:rPr lang="en-US" dirty="0" smtClean="0"/>
              <a:t> had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been raised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1189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sho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33499"/>
            <a:ext cx="3998193" cy="262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95536" y="3861048"/>
            <a:ext cx="446449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860032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60032" y="3645024"/>
            <a:ext cx="28803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48064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5161935" y="3831866"/>
            <a:ext cx="2949679" cy="1846263"/>
          </a:xfrm>
          <a:custGeom>
            <a:avLst/>
            <a:gdLst>
              <a:gd name="connsiteX0" fmla="*/ 0 w 2934929"/>
              <a:gd name="connsiteY0" fmla="*/ 7551 h 1821603"/>
              <a:gd name="connsiteX1" fmla="*/ 516193 w 2934929"/>
              <a:gd name="connsiteY1" fmla="*/ 22300 h 1821603"/>
              <a:gd name="connsiteX2" fmla="*/ 737419 w 2934929"/>
              <a:gd name="connsiteY2" fmla="*/ 51797 h 1821603"/>
              <a:gd name="connsiteX3" fmla="*/ 1327355 w 2934929"/>
              <a:gd name="connsiteY3" fmla="*/ 626984 h 1821603"/>
              <a:gd name="connsiteX4" fmla="*/ 1548581 w 2934929"/>
              <a:gd name="connsiteY4" fmla="*/ 1084184 h 1821603"/>
              <a:gd name="connsiteX5" fmla="*/ 1725561 w 2934929"/>
              <a:gd name="connsiteY5" fmla="*/ 1393900 h 1821603"/>
              <a:gd name="connsiteX6" fmla="*/ 2168013 w 2934929"/>
              <a:gd name="connsiteY6" fmla="*/ 1644622 h 1821603"/>
              <a:gd name="connsiteX7" fmla="*/ 2580968 w 2934929"/>
              <a:gd name="connsiteY7" fmla="*/ 1792106 h 1821603"/>
              <a:gd name="connsiteX8" fmla="*/ 2934929 w 2934929"/>
              <a:gd name="connsiteY8" fmla="*/ 1821603 h 1821603"/>
              <a:gd name="connsiteX0" fmla="*/ 0 w 2934929"/>
              <a:gd name="connsiteY0" fmla="*/ 31502 h 1845554"/>
              <a:gd name="connsiteX1" fmla="*/ 486696 w 2934929"/>
              <a:gd name="connsiteY1" fmla="*/ 2006 h 1845554"/>
              <a:gd name="connsiteX2" fmla="*/ 737419 w 2934929"/>
              <a:gd name="connsiteY2" fmla="*/ 75748 h 1845554"/>
              <a:gd name="connsiteX3" fmla="*/ 1327355 w 2934929"/>
              <a:gd name="connsiteY3" fmla="*/ 650935 h 1845554"/>
              <a:gd name="connsiteX4" fmla="*/ 1548581 w 2934929"/>
              <a:gd name="connsiteY4" fmla="*/ 1108135 h 1845554"/>
              <a:gd name="connsiteX5" fmla="*/ 1725561 w 2934929"/>
              <a:gd name="connsiteY5" fmla="*/ 1417851 h 1845554"/>
              <a:gd name="connsiteX6" fmla="*/ 2168013 w 2934929"/>
              <a:gd name="connsiteY6" fmla="*/ 1668573 h 1845554"/>
              <a:gd name="connsiteX7" fmla="*/ 2580968 w 2934929"/>
              <a:gd name="connsiteY7" fmla="*/ 1816057 h 1845554"/>
              <a:gd name="connsiteX8" fmla="*/ 2934929 w 2934929"/>
              <a:gd name="connsiteY8" fmla="*/ 1845554 h 1845554"/>
              <a:gd name="connsiteX0" fmla="*/ 0 w 2949678"/>
              <a:gd name="connsiteY0" fmla="*/ 17463 h 1846263"/>
              <a:gd name="connsiteX1" fmla="*/ 501445 w 2949678"/>
              <a:gd name="connsiteY1" fmla="*/ 2715 h 1846263"/>
              <a:gd name="connsiteX2" fmla="*/ 752168 w 2949678"/>
              <a:gd name="connsiteY2" fmla="*/ 76457 h 1846263"/>
              <a:gd name="connsiteX3" fmla="*/ 1342104 w 2949678"/>
              <a:gd name="connsiteY3" fmla="*/ 651644 h 1846263"/>
              <a:gd name="connsiteX4" fmla="*/ 1563330 w 2949678"/>
              <a:gd name="connsiteY4" fmla="*/ 1108844 h 1846263"/>
              <a:gd name="connsiteX5" fmla="*/ 1740310 w 2949678"/>
              <a:gd name="connsiteY5" fmla="*/ 1418560 h 1846263"/>
              <a:gd name="connsiteX6" fmla="*/ 2182762 w 2949678"/>
              <a:gd name="connsiteY6" fmla="*/ 1669282 h 1846263"/>
              <a:gd name="connsiteX7" fmla="*/ 2595717 w 2949678"/>
              <a:gd name="connsiteY7" fmla="*/ 1816766 h 1846263"/>
              <a:gd name="connsiteX8" fmla="*/ 2949678 w 2949678"/>
              <a:gd name="connsiteY8" fmla="*/ 1846263 h 184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9678" h="1846263">
                <a:moveTo>
                  <a:pt x="0" y="17463"/>
                </a:moveTo>
                <a:cubicBezTo>
                  <a:pt x="167148" y="12547"/>
                  <a:pt x="376084" y="-7117"/>
                  <a:pt x="501445" y="2715"/>
                </a:cubicBezTo>
                <a:cubicBezTo>
                  <a:pt x="626806" y="12547"/>
                  <a:pt x="612058" y="-31698"/>
                  <a:pt x="752168" y="76457"/>
                </a:cubicBezTo>
                <a:cubicBezTo>
                  <a:pt x="892278" y="184612"/>
                  <a:pt x="1206910" y="479580"/>
                  <a:pt x="1342104" y="651644"/>
                </a:cubicBezTo>
                <a:cubicBezTo>
                  <a:pt x="1477298" y="823708"/>
                  <a:pt x="1496962" y="981025"/>
                  <a:pt x="1563330" y="1108844"/>
                </a:cubicBezTo>
                <a:cubicBezTo>
                  <a:pt x="1629698" y="1236663"/>
                  <a:pt x="1637071" y="1325154"/>
                  <a:pt x="1740310" y="1418560"/>
                </a:cubicBezTo>
                <a:cubicBezTo>
                  <a:pt x="1843549" y="1511966"/>
                  <a:pt x="2040194" y="1602914"/>
                  <a:pt x="2182762" y="1669282"/>
                </a:cubicBezTo>
                <a:cubicBezTo>
                  <a:pt x="2325330" y="1735650"/>
                  <a:pt x="2467898" y="1787269"/>
                  <a:pt x="2595717" y="1816766"/>
                </a:cubicBezTo>
                <a:cubicBezTo>
                  <a:pt x="2723536" y="1846263"/>
                  <a:pt x="2836607" y="1846263"/>
                  <a:pt x="2949678" y="1846263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http://www.aspli.com/prdimgs/large/Water-depth-level-gauge-board-039H2O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056" t="1779" r="42411" b="-757"/>
          <a:stretch/>
        </p:blipFill>
        <p:spPr bwMode="auto">
          <a:xfrm>
            <a:off x="8111613" y="1333499"/>
            <a:ext cx="674520" cy="406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6465939" y="4432710"/>
            <a:ext cx="1607575" cy="165100"/>
            <a:chOff x="6465939" y="4432709"/>
            <a:chExt cx="1607574" cy="1651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465939" y="4432709"/>
              <a:ext cx="1607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050139" y="4483509"/>
              <a:ext cx="36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140139" y="4534309"/>
              <a:ext cx="1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194139" y="4597809"/>
              <a:ext cx="7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/>
          <p:cNvCxnSpPr/>
          <p:nvPr/>
        </p:nvCxnSpPr>
        <p:spPr>
          <a:xfrm>
            <a:off x="6408519" y="36794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408519" y="28666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476612" y="250190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56%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6476612" y="33529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94%</a:t>
            </a:r>
            <a:endParaRPr lang="en-GB" dirty="0"/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Flood Bulletin 5</a:t>
            </a:r>
            <a:br>
              <a:rPr lang="en-US" dirty="0" smtClean="0"/>
            </a:br>
            <a:endParaRPr lang="en-GB" sz="2200" dirty="0"/>
          </a:p>
        </p:txBody>
      </p:sp>
      <p:sp>
        <p:nvSpPr>
          <p:cNvPr id="19" name="TextBox 18"/>
          <p:cNvSpPr txBox="1"/>
          <p:nvPr/>
        </p:nvSpPr>
        <p:spPr>
          <a:xfrm>
            <a:off x="604684" y="4754997"/>
            <a:ext cx="27696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Please Make Your Decisions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Do Nothing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Raise Flood </a:t>
            </a:r>
            <a:r>
              <a:rPr lang="en-US" dirty="0" err="1" smtClean="0"/>
              <a:t>Defences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Move Inventory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778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sho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33499"/>
            <a:ext cx="3998193" cy="262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95536" y="3861048"/>
            <a:ext cx="446449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860032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60032" y="3645024"/>
            <a:ext cx="28803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48064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5161935" y="3831866"/>
            <a:ext cx="2949679" cy="1846263"/>
          </a:xfrm>
          <a:custGeom>
            <a:avLst/>
            <a:gdLst>
              <a:gd name="connsiteX0" fmla="*/ 0 w 2934929"/>
              <a:gd name="connsiteY0" fmla="*/ 7551 h 1821603"/>
              <a:gd name="connsiteX1" fmla="*/ 516193 w 2934929"/>
              <a:gd name="connsiteY1" fmla="*/ 22300 h 1821603"/>
              <a:gd name="connsiteX2" fmla="*/ 737419 w 2934929"/>
              <a:gd name="connsiteY2" fmla="*/ 51797 h 1821603"/>
              <a:gd name="connsiteX3" fmla="*/ 1327355 w 2934929"/>
              <a:gd name="connsiteY3" fmla="*/ 626984 h 1821603"/>
              <a:gd name="connsiteX4" fmla="*/ 1548581 w 2934929"/>
              <a:gd name="connsiteY4" fmla="*/ 1084184 h 1821603"/>
              <a:gd name="connsiteX5" fmla="*/ 1725561 w 2934929"/>
              <a:gd name="connsiteY5" fmla="*/ 1393900 h 1821603"/>
              <a:gd name="connsiteX6" fmla="*/ 2168013 w 2934929"/>
              <a:gd name="connsiteY6" fmla="*/ 1644622 h 1821603"/>
              <a:gd name="connsiteX7" fmla="*/ 2580968 w 2934929"/>
              <a:gd name="connsiteY7" fmla="*/ 1792106 h 1821603"/>
              <a:gd name="connsiteX8" fmla="*/ 2934929 w 2934929"/>
              <a:gd name="connsiteY8" fmla="*/ 1821603 h 1821603"/>
              <a:gd name="connsiteX0" fmla="*/ 0 w 2934929"/>
              <a:gd name="connsiteY0" fmla="*/ 31502 h 1845554"/>
              <a:gd name="connsiteX1" fmla="*/ 486696 w 2934929"/>
              <a:gd name="connsiteY1" fmla="*/ 2006 h 1845554"/>
              <a:gd name="connsiteX2" fmla="*/ 737419 w 2934929"/>
              <a:gd name="connsiteY2" fmla="*/ 75748 h 1845554"/>
              <a:gd name="connsiteX3" fmla="*/ 1327355 w 2934929"/>
              <a:gd name="connsiteY3" fmla="*/ 650935 h 1845554"/>
              <a:gd name="connsiteX4" fmla="*/ 1548581 w 2934929"/>
              <a:gd name="connsiteY4" fmla="*/ 1108135 h 1845554"/>
              <a:gd name="connsiteX5" fmla="*/ 1725561 w 2934929"/>
              <a:gd name="connsiteY5" fmla="*/ 1417851 h 1845554"/>
              <a:gd name="connsiteX6" fmla="*/ 2168013 w 2934929"/>
              <a:gd name="connsiteY6" fmla="*/ 1668573 h 1845554"/>
              <a:gd name="connsiteX7" fmla="*/ 2580968 w 2934929"/>
              <a:gd name="connsiteY7" fmla="*/ 1816057 h 1845554"/>
              <a:gd name="connsiteX8" fmla="*/ 2934929 w 2934929"/>
              <a:gd name="connsiteY8" fmla="*/ 1845554 h 1845554"/>
              <a:gd name="connsiteX0" fmla="*/ 0 w 2949678"/>
              <a:gd name="connsiteY0" fmla="*/ 17463 h 1846263"/>
              <a:gd name="connsiteX1" fmla="*/ 501445 w 2949678"/>
              <a:gd name="connsiteY1" fmla="*/ 2715 h 1846263"/>
              <a:gd name="connsiteX2" fmla="*/ 752168 w 2949678"/>
              <a:gd name="connsiteY2" fmla="*/ 76457 h 1846263"/>
              <a:gd name="connsiteX3" fmla="*/ 1342104 w 2949678"/>
              <a:gd name="connsiteY3" fmla="*/ 651644 h 1846263"/>
              <a:gd name="connsiteX4" fmla="*/ 1563330 w 2949678"/>
              <a:gd name="connsiteY4" fmla="*/ 1108844 h 1846263"/>
              <a:gd name="connsiteX5" fmla="*/ 1740310 w 2949678"/>
              <a:gd name="connsiteY5" fmla="*/ 1418560 h 1846263"/>
              <a:gd name="connsiteX6" fmla="*/ 2182762 w 2949678"/>
              <a:gd name="connsiteY6" fmla="*/ 1669282 h 1846263"/>
              <a:gd name="connsiteX7" fmla="*/ 2595717 w 2949678"/>
              <a:gd name="connsiteY7" fmla="*/ 1816766 h 1846263"/>
              <a:gd name="connsiteX8" fmla="*/ 2949678 w 2949678"/>
              <a:gd name="connsiteY8" fmla="*/ 1846263 h 184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9678" h="1846263">
                <a:moveTo>
                  <a:pt x="0" y="17463"/>
                </a:moveTo>
                <a:cubicBezTo>
                  <a:pt x="167148" y="12547"/>
                  <a:pt x="376084" y="-7117"/>
                  <a:pt x="501445" y="2715"/>
                </a:cubicBezTo>
                <a:cubicBezTo>
                  <a:pt x="626806" y="12547"/>
                  <a:pt x="612058" y="-31698"/>
                  <a:pt x="752168" y="76457"/>
                </a:cubicBezTo>
                <a:cubicBezTo>
                  <a:pt x="892278" y="184612"/>
                  <a:pt x="1206910" y="479580"/>
                  <a:pt x="1342104" y="651644"/>
                </a:cubicBezTo>
                <a:cubicBezTo>
                  <a:pt x="1477298" y="823708"/>
                  <a:pt x="1496962" y="981025"/>
                  <a:pt x="1563330" y="1108844"/>
                </a:cubicBezTo>
                <a:cubicBezTo>
                  <a:pt x="1629698" y="1236663"/>
                  <a:pt x="1637071" y="1325154"/>
                  <a:pt x="1740310" y="1418560"/>
                </a:cubicBezTo>
                <a:cubicBezTo>
                  <a:pt x="1843549" y="1511966"/>
                  <a:pt x="2040194" y="1602914"/>
                  <a:pt x="2182762" y="1669282"/>
                </a:cubicBezTo>
                <a:cubicBezTo>
                  <a:pt x="2325330" y="1735650"/>
                  <a:pt x="2467898" y="1787269"/>
                  <a:pt x="2595717" y="1816766"/>
                </a:cubicBezTo>
                <a:cubicBezTo>
                  <a:pt x="2723536" y="1846263"/>
                  <a:pt x="2836607" y="1846263"/>
                  <a:pt x="2949678" y="1846263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http://www.aspli.com/prdimgs/large/Water-depth-level-gauge-board-039H2O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056" t="1779" r="42411" b="-757"/>
          <a:stretch/>
        </p:blipFill>
        <p:spPr bwMode="auto">
          <a:xfrm>
            <a:off x="8111613" y="1333499"/>
            <a:ext cx="674520" cy="406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6465939" y="4432710"/>
            <a:ext cx="1607575" cy="165100"/>
            <a:chOff x="6465939" y="4432709"/>
            <a:chExt cx="1607574" cy="1651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465939" y="4432709"/>
              <a:ext cx="1607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050139" y="4483509"/>
              <a:ext cx="36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140139" y="4534309"/>
              <a:ext cx="1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194139" y="4597809"/>
              <a:ext cx="7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/>
          <p:cNvCxnSpPr/>
          <p:nvPr/>
        </p:nvCxnSpPr>
        <p:spPr>
          <a:xfrm>
            <a:off x="6408519" y="36794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408519" y="28666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Flood 5 – Result</a:t>
            </a:r>
            <a:endParaRPr lang="en-GB" sz="2200" dirty="0"/>
          </a:p>
        </p:txBody>
      </p:sp>
      <p:sp>
        <p:nvSpPr>
          <p:cNvPr id="32" name="TextBox 31"/>
          <p:cNvSpPr txBox="1"/>
          <p:nvPr/>
        </p:nvSpPr>
        <p:spPr>
          <a:xfrm>
            <a:off x="6476612" y="250190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56%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6476612" y="33529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94%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431800" y="5119541"/>
            <a:ext cx="5606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No Flooding </a:t>
            </a:r>
            <a:r>
              <a:rPr lang="en-US" dirty="0" smtClean="0"/>
              <a:t>IF the demountable </a:t>
            </a:r>
            <a:r>
              <a:rPr lang="en-US" dirty="0" err="1" smtClean="0"/>
              <a:t>defences</a:t>
            </a:r>
            <a:r>
              <a:rPr lang="en-US" dirty="0" smtClean="0"/>
              <a:t> had been raised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431800" y="4597809"/>
            <a:ext cx="5708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Flooding</a:t>
            </a:r>
            <a:r>
              <a:rPr lang="en-US" dirty="0" smtClean="0"/>
              <a:t> IF the demountable </a:t>
            </a:r>
            <a:r>
              <a:rPr lang="en-US" dirty="0" err="1" smtClean="0"/>
              <a:t>defences</a:t>
            </a:r>
            <a:r>
              <a:rPr lang="en-US" dirty="0" smtClean="0"/>
              <a:t> had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been raised</a:t>
            </a:r>
            <a:endParaRPr lang="en-GB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281940" y="2918601"/>
            <a:ext cx="78049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401052" y="2556552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5.9m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5004048" y="2857500"/>
            <a:ext cx="0" cy="774824"/>
          </a:xfrm>
          <a:prstGeom prst="line">
            <a:avLst/>
          </a:prstGeom>
          <a:ln w="127000" cmpd="tri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004048" y="2925884"/>
            <a:ext cx="3095551" cy="1811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885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sho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33499"/>
            <a:ext cx="3998193" cy="262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95536" y="3861048"/>
            <a:ext cx="446449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860032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60032" y="3645024"/>
            <a:ext cx="28803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48064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5161935" y="3831866"/>
            <a:ext cx="2949679" cy="1846263"/>
          </a:xfrm>
          <a:custGeom>
            <a:avLst/>
            <a:gdLst>
              <a:gd name="connsiteX0" fmla="*/ 0 w 2934929"/>
              <a:gd name="connsiteY0" fmla="*/ 7551 h 1821603"/>
              <a:gd name="connsiteX1" fmla="*/ 516193 w 2934929"/>
              <a:gd name="connsiteY1" fmla="*/ 22300 h 1821603"/>
              <a:gd name="connsiteX2" fmla="*/ 737419 w 2934929"/>
              <a:gd name="connsiteY2" fmla="*/ 51797 h 1821603"/>
              <a:gd name="connsiteX3" fmla="*/ 1327355 w 2934929"/>
              <a:gd name="connsiteY3" fmla="*/ 626984 h 1821603"/>
              <a:gd name="connsiteX4" fmla="*/ 1548581 w 2934929"/>
              <a:gd name="connsiteY4" fmla="*/ 1084184 h 1821603"/>
              <a:gd name="connsiteX5" fmla="*/ 1725561 w 2934929"/>
              <a:gd name="connsiteY5" fmla="*/ 1393900 h 1821603"/>
              <a:gd name="connsiteX6" fmla="*/ 2168013 w 2934929"/>
              <a:gd name="connsiteY6" fmla="*/ 1644622 h 1821603"/>
              <a:gd name="connsiteX7" fmla="*/ 2580968 w 2934929"/>
              <a:gd name="connsiteY7" fmla="*/ 1792106 h 1821603"/>
              <a:gd name="connsiteX8" fmla="*/ 2934929 w 2934929"/>
              <a:gd name="connsiteY8" fmla="*/ 1821603 h 1821603"/>
              <a:gd name="connsiteX0" fmla="*/ 0 w 2934929"/>
              <a:gd name="connsiteY0" fmla="*/ 31502 h 1845554"/>
              <a:gd name="connsiteX1" fmla="*/ 486696 w 2934929"/>
              <a:gd name="connsiteY1" fmla="*/ 2006 h 1845554"/>
              <a:gd name="connsiteX2" fmla="*/ 737419 w 2934929"/>
              <a:gd name="connsiteY2" fmla="*/ 75748 h 1845554"/>
              <a:gd name="connsiteX3" fmla="*/ 1327355 w 2934929"/>
              <a:gd name="connsiteY3" fmla="*/ 650935 h 1845554"/>
              <a:gd name="connsiteX4" fmla="*/ 1548581 w 2934929"/>
              <a:gd name="connsiteY4" fmla="*/ 1108135 h 1845554"/>
              <a:gd name="connsiteX5" fmla="*/ 1725561 w 2934929"/>
              <a:gd name="connsiteY5" fmla="*/ 1417851 h 1845554"/>
              <a:gd name="connsiteX6" fmla="*/ 2168013 w 2934929"/>
              <a:gd name="connsiteY6" fmla="*/ 1668573 h 1845554"/>
              <a:gd name="connsiteX7" fmla="*/ 2580968 w 2934929"/>
              <a:gd name="connsiteY7" fmla="*/ 1816057 h 1845554"/>
              <a:gd name="connsiteX8" fmla="*/ 2934929 w 2934929"/>
              <a:gd name="connsiteY8" fmla="*/ 1845554 h 1845554"/>
              <a:gd name="connsiteX0" fmla="*/ 0 w 2949678"/>
              <a:gd name="connsiteY0" fmla="*/ 17463 h 1846263"/>
              <a:gd name="connsiteX1" fmla="*/ 501445 w 2949678"/>
              <a:gd name="connsiteY1" fmla="*/ 2715 h 1846263"/>
              <a:gd name="connsiteX2" fmla="*/ 752168 w 2949678"/>
              <a:gd name="connsiteY2" fmla="*/ 76457 h 1846263"/>
              <a:gd name="connsiteX3" fmla="*/ 1342104 w 2949678"/>
              <a:gd name="connsiteY3" fmla="*/ 651644 h 1846263"/>
              <a:gd name="connsiteX4" fmla="*/ 1563330 w 2949678"/>
              <a:gd name="connsiteY4" fmla="*/ 1108844 h 1846263"/>
              <a:gd name="connsiteX5" fmla="*/ 1740310 w 2949678"/>
              <a:gd name="connsiteY5" fmla="*/ 1418560 h 1846263"/>
              <a:gd name="connsiteX6" fmla="*/ 2182762 w 2949678"/>
              <a:gd name="connsiteY6" fmla="*/ 1669282 h 1846263"/>
              <a:gd name="connsiteX7" fmla="*/ 2595717 w 2949678"/>
              <a:gd name="connsiteY7" fmla="*/ 1816766 h 1846263"/>
              <a:gd name="connsiteX8" fmla="*/ 2949678 w 2949678"/>
              <a:gd name="connsiteY8" fmla="*/ 1846263 h 184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9678" h="1846263">
                <a:moveTo>
                  <a:pt x="0" y="17463"/>
                </a:moveTo>
                <a:cubicBezTo>
                  <a:pt x="167148" y="12547"/>
                  <a:pt x="376084" y="-7117"/>
                  <a:pt x="501445" y="2715"/>
                </a:cubicBezTo>
                <a:cubicBezTo>
                  <a:pt x="626806" y="12547"/>
                  <a:pt x="612058" y="-31698"/>
                  <a:pt x="752168" y="76457"/>
                </a:cubicBezTo>
                <a:cubicBezTo>
                  <a:pt x="892278" y="184612"/>
                  <a:pt x="1206910" y="479580"/>
                  <a:pt x="1342104" y="651644"/>
                </a:cubicBezTo>
                <a:cubicBezTo>
                  <a:pt x="1477298" y="823708"/>
                  <a:pt x="1496962" y="981025"/>
                  <a:pt x="1563330" y="1108844"/>
                </a:cubicBezTo>
                <a:cubicBezTo>
                  <a:pt x="1629698" y="1236663"/>
                  <a:pt x="1637071" y="1325154"/>
                  <a:pt x="1740310" y="1418560"/>
                </a:cubicBezTo>
                <a:cubicBezTo>
                  <a:pt x="1843549" y="1511966"/>
                  <a:pt x="2040194" y="1602914"/>
                  <a:pt x="2182762" y="1669282"/>
                </a:cubicBezTo>
                <a:cubicBezTo>
                  <a:pt x="2325330" y="1735650"/>
                  <a:pt x="2467898" y="1787269"/>
                  <a:pt x="2595717" y="1816766"/>
                </a:cubicBezTo>
                <a:cubicBezTo>
                  <a:pt x="2723536" y="1846263"/>
                  <a:pt x="2836607" y="1846263"/>
                  <a:pt x="2949678" y="1846263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http://www.aspli.com/prdimgs/large/Water-depth-level-gauge-board-039H2O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056" t="1779" r="42411" b="-757"/>
          <a:stretch/>
        </p:blipFill>
        <p:spPr bwMode="auto">
          <a:xfrm>
            <a:off x="8111613" y="1333499"/>
            <a:ext cx="674520" cy="406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6465939" y="4432710"/>
            <a:ext cx="1607575" cy="165100"/>
            <a:chOff x="6465939" y="4432709"/>
            <a:chExt cx="1607574" cy="1651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465939" y="4432709"/>
              <a:ext cx="1607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050139" y="4483509"/>
              <a:ext cx="36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140139" y="4534309"/>
              <a:ext cx="1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194139" y="4597809"/>
              <a:ext cx="7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/>
          <p:cNvCxnSpPr/>
          <p:nvPr/>
        </p:nvCxnSpPr>
        <p:spPr>
          <a:xfrm>
            <a:off x="6408519" y="36794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408519" y="28666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476612" y="250190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37%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6476612" y="33529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99%</a:t>
            </a:r>
            <a:endParaRPr lang="en-GB" dirty="0"/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Flood Bulletin 6</a:t>
            </a:r>
            <a:br>
              <a:rPr lang="en-US" dirty="0" smtClean="0"/>
            </a:br>
            <a:endParaRPr lang="en-GB" sz="2200" dirty="0"/>
          </a:p>
        </p:txBody>
      </p:sp>
      <p:sp>
        <p:nvSpPr>
          <p:cNvPr id="19" name="TextBox 18"/>
          <p:cNvSpPr txBox="1"/>
          <p:nvPr/>
        </p:nvSpPr>
        <p:spPr>
          <a:xfrm>
            <a:off x="604684" y="4754997"/>
            <a:ext cx="27696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Please Make Your Decisions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Do Nothing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Raise Flood </a:t>
            </a:r>
            <a:r>
              <a:rPr lang="en-US" dirty="0" err="1" smtClean="0"/>
              <a:t>Defences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Move Inventory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569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sho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33499"/>
            <a:ext cx="3998193" cy="262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95536" y="3861048"/>
            <a:ext cx="446449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860032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60032" y="3645024"/>
            <a:ext cx="28803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48064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5161935" y="3831866"/>
            <a:ext cx="2949679" cy="1846263"/>
          </a:xfrm>
          <a:custGeom>
            <a:avLst/>
            <a:gdLst>
              <a:gd name="connsiteX0" fmla="*/ 0 w 2934929"/>
              <a:gd name="connsiteY0" fmla="*/ 7551 h 1821603"/>
              <a:gd name="connsiteX1" fmla="*/ 516193 w 2934929"/>
              <a:gd name="connsiteY1" fmla="*/ 22300 h 1821603"/>
              <a:gd name="connsiteX2" fmla="*/ 737419 w 2934929"/>
              <a:gd name="connsiteY2" fmla="*/ 51797 h 1821603"/>
              <a:gd name="connsiteX3" fmla="*/ 1327355 w 2934929"/>
              <a:gd name="connsiteY3" fmla="*/ 626984 h 1821603"/>
              <a:gd name="connsiteX4" fmla="*/ 1548581 w 2934929"/>
              <a:gd name="connsiteY4" fmla="*/ 1084184 h 1821603"/>
              <a:gd name="connsiteX5" fmla="*/ 1725561 w 2934929"/>
              <a:gd name="connsiteY5" fmla="*/ 1393900 h 1821603"/>
              <a:gd name="connsiteX6" fmla="*/ 2168013 w 2934929"/>
              <a:gd name="connsiteY6" fmla="*/ 1644622 h 1821603"/>
              <a:gd name="connsiteX7" fmla="*/ 2580968 w 2934929"/>
              <a:gd name="connsiteY7" fmla="*/ 1792106 h 1821603"/>
              <a:gd name="connsiteX8" fmla="*/ 2934929 w 2934929"/>
              <a:gd name="connsiteY8" fmla="*/ 1821603 h 1821603"/>
              <a:gd name="connsiteX0" fmla="*/ 0 w 2934929"/>
              <a:gd name="connsiteY0" fmla="*/ 31502 h 1845554"/>
              <a:gd name="connsiteX1" fmla="*/ 486696 w 2934929"/>
              <a:gd name="connsiteY1" fmla="*/ 2006 h 1845554"/>
              <a:gd name="connsiteX2" fmla="*/ 737419 w 2934929"/>
              <a:gd name="connsiteY2" fmla="*/ 75748 h 1845554"/>
              <a:gd name="connsiteX3" fmla="*/ 1327355 w 2934929"/>
              <a:gd name="connsiteY3" fmla="*/ 650935 h 1845554"/>
              <a:gd name="connsiteX4" fmla="*/ 1548581 w 2934929"/>
              <a:gd name="connsiteY4" fmla="*/ 1108135 h 1845554"/>
              <a:gd name="connsiteX5" fmla="*/ 1725561 w 2934929"/>
              <a:gd name="connsiteY5" fmla="*/ 1417851 h 1845554"/>
              <a:gd name="connsiteX6" fmla="*/ 2168013 w 2934929"/>
              <a:gd name="connsiteY6" fmla="*/ 1668573 h 1845554"/>
              <a:gd name="connsiteX7" fmla="*/ 2580968 w 2934929"/>
              <a:gd name="connsiteY7" fmla="*/ 1816057 h 1845554"/>
              <a:gd name="connsiteX8" fmla="*/ 2934929 w 2934929"/>
              <a:gd name="connsiteY8" fmla="*/ 1845554 h 1845554"/>
              <a:gd name="connsiteX0" fmla="*/ 0 w 2949678"/>
              <a:gd name="connsiteY0" fmla="*/ 17463 h 1846263"/>
              <a:gd name="connsiteX1" fmla="*/ 501445 w 2949678"/>
              <a:gd name="connsiteY1" fmla="*/ 2715 h 1846263"/>
              <a:gd name="connsiteX2" fmla="*/ 752168 w 2949678"/>
              <a:gd name="connsiteY2" fmla="*/ 76457 h 1846263"/>
              <a:gd name="connsiteX3" fmla="*/ 1342104 w 2949678"/>
              <a:gd name="connsiteY3" fmla="*/ 651644 h 1846263"/>
              <a:gd name="connsiteX4" fmla="*/ 1563330 w 2949678"/>
              <a:gd name="connsiteY4" fmla="*/ 1108844 h 1846263"/>
              <a:gd name="connsiteX5" fmla="*/ 1740310 w 2949678"/>
              <a:gd name="connsiteY5" fmla="*/ 1418560 h 1846263"/>
              <a:gd name="connsiteX6" fmla="*/ 2182762 w 2949678"/>
              <a:gd name="connsiteY6" fmla="*/ 1669282 h 1846263"/>
              <a:gd name="connsiteX7" fmla="*/ 2595717 w 2949678"/>
              <a:gd name="connsiteY7" fmla="*/ 1816766 h 1846263"/>
              <a:gd name="connsiteX8" fmla="*/ 2949678 w 2949678"/>
              <a:gd name="connsiteY8" fmla="*/ 1846263 h 184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9678" h="1846263">
                <a:moveTo>
                  <a:pt x="0" y="17463"/>
                </a:moveTo>
                <a:cubicBezTo>
                  <a:pt x="167148" y="12547"/>
                  <a:pt x="376084" y="-7117"/>
                  <a:pt x="501445" y="2715"/>
                </a:cubicBezTo>
                <a:cubicBezTo>
                  <a:pt x="626806" y="12547"/>
                  <a:pt x="612058" y="-31698"/>
                  <a:pt x="752168" y="76457"/>
                </a:cubicBezTo>
                <a:cubicBezTo>
                  <a:pt x="892278" y="184612"/>
                  <a:pt x="1206910" y="479580"/>
                  <a:pt x="1342104" y="651644"/>
                </a:cubicBezTo>
                <a:cubicBezTo>
                  <a:pt x="1477298" y="823708"/>
                  <a:pt x="1496962" y="981025"/>
                  <a:pt x="1563330" y="1108844"/>
                </a:cubicBezTo>
                <a:cubicBezTo>
                  <a:pt x="1629698" y="1236663"/>
                  <a:pt x="1637071" y="1325154"/>
                  <a:pt x="1740310" y="1418560"/>
                </a:cubicBezTo>
                <a:cubicBezTo>
                  <a:pt x="1843549" y="1511966"/>
                  <a:pt x="2040194" y="1602914"/>
                  <a:pt x="2182762" y="1669282"/>
                </a:cubicBezTo>
                <a:cubicBezTo>
                  <a:pt x="2325330" y="1735650"/>
                  <a:pt x="2467898" y="1787269"/>
                  <a:pt x="2595717" y="1816766"/>
                </a:cubicBezTo>
                <a:cubicBezTo>
                  <a:pt x="2723536" y="1846263"/>
                  <a:pt x="2836607" y="1846263"/>
                  <a:pt x="2949678" y="1846263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5004048" y="2870200"/>
            <a:ext cx="0" cy="774824"/>
          </a:xfrm>
          <a:prstGeom prst="line">
            <a:avLst/>
          </a:prstGeom>
          <a:ln w="127000" cmpd="tri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www.aspli.com/prdimgs/large/Water-depth-level-gauge-board-039H2O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056" t="1779" r="42411" b="-757"/>
          <a:stretch/>
        </p:blipFill>
        <p:spPr bwMode="auto">
          <a:xfrm>
            <a:off x="8111613" y="1333499"/>
            <a:ext cx="674520" cy="406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6465939" y="4432710"/>
            <a:ext cx="1607575" cy="165100"/>
            <a:chOff x="6465939" y="4432709"/>
            <a:chExt cx="1607574" cy="1651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465939" y="4432709"/>
              <a:ext cx="1607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050139" y="4483509"/>
              <a:ext cx="36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140139" y="4534309"/>
              <a:ext cx="1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194139" y="4597809"/>
              <a:ext cx="7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/>
          <p:cNvCxnSpPr/>
          <p:nvPr/>
        </p:nvCxnSpPr>
        <p:spPr>
          <a:xfrm>
            <a:off x="6408519" y="36794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408519" y="28666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Flood 6 – Result: </a:t>
            </a:r>
            <a:r>
              <a:rPr lang="en-US" dirty="0">
                <a:solidFill>
                  <a:srgbClr val="FF0000"/>
                </a:solidFill>
              </a:rPr>
              <a:t>Flooding</a:t>
            </a:r>
            <a:r>
              <a:rPr lang="en-US" dirty="0" smtClean="0"/>
              <a:t/>
            </a:r>
            <a:br>
              <a:rPr lang="en-US" dirty="0" smtClean="0"/>
            </a:br>
            <a:endParaRPr lang="en-GB" sz="2200" dirty="0"/>
          </a:p>
        </p:txBody>
      </p:sp>
      <p:sp>
        <p:nvSpPr>
          <p:cNvPr id="32" name="TextBox 31"/>
          <p:cNvSpPr txBox="1"/>
          <p:nvPr/>
        </p:nvSpPr>
        <p:spPr>
          <a:xfrm>
            <a:off x="6476612" y="250190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37%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6476612" y="33529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99%</a:t>
            </a:r>
            <a:endParaRPr lang="en-GB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211063" y="2811584"/>
            <a:ext cx="690055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401052" y="2442252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6.1m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1800" y="5377003"/>
            <a:ext cx="5335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Flooding</a:t>
            </a:r>
            <a:r>
              <a:rPr lang="en-US" dirty="0"/>
              <a:t> IF </a:t>
            </a:r>
            <a:r>
              <a:rPr lang="en-US" dirty="0" smtClean="0"/>
              <a:t>the demountable </a:t>
            </a:r>
            <a:r>
              <a:rPr lang="en-US" dirty="0" err="1" smtClean="0"/>
              <a:t>defences</a:t>
            </a:r>
            <a:r>
              <a:rPr lang="en-US" dirty="0" smtClean="0"/>
              <a:t> had been raised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431800" y="4597809"/>
            <a:ext cx="57087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Flooding</a:t>
            </a:r>
            <a:r>
              <a:rPr lang="en-US" dirty="0" smtClean="0"/>
              <a:t> IF the demountable </a:t>
            </a:r>
            <a:r>
              <a:rPr lang="en-US" dirty="0" err="1" smtClean="0"/>
              <a:t>defences</a:t>
            </a:r>
            <a:r>
              <a:rPr lang="en-US" dirty="0" smtClean="0"/>
              <a:t> had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been raised</a:t>
            </a:r>
          </a:p>
          <a:p>
            <a:r>
              <a:rPr lang="en-US" dirty="0"/>
              <a:t>Cost of Raising </a:t>
            </a:r>
            <a:r>
              <a:rPr lang="en-US" dirty="0" err="1"/>
              <a:t>Defences</a:t>
            </a:r>
            <a:r>
              <a:rPr lang="en-US" dirty="0"/>
              <a:t> + Losses due to flooding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92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708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Introduction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5587" y="68330"/>
            <a:ext cx="5088450" cy="27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5588" y="68330"/>
            <a:ext cx="5088450" cy="27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77089" y="3120064"/>
            <a:ext cx="868023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You own a shop in a town next to a river. During flood events the river front may be flooded.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To reduce the impact of floods, two measures have been taken by the local council.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 probabilistic flood warning service has been established – they issue a flood bulletin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 demountable defence is available and can be installed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186"/>
          <a:stretch/>
        </p:blipFill>
        <p:spPr bwMode="auto">
          <a:xfrm>
            <a:off x="7716982" y="68325"/>
            <a:ext cx="1160906" cy="27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775588" y="1872423"/>
            <a:ext cx="22894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Demountable Defence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333171" y="2330867"/>
            <a:ext cx="143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Embankment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6769270" y="1842927"/>
            <a:ext cx="103478" cy="6431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065061" y="1209368"/>
            <a:ext cx="704209" cy="8477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3766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sho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33499"/>
            <a:ext cx="3998193" cy="262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95536" y="3861048"/>
            <a:ext cx="446449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860032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60032" y="3645024"/>
            <a:ext cx="28803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48064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5161935" y="3831866"/>
            <a:ext cx="2949679" cy="1846263"/>
          </a:xfrm>
          <a:custGeom>
            <a:avLst/>
            <a:gdLst>
              <a:gd name="connsiteX0" fmla="*/ 0 w 2934929"/>
              <a:gd name="connsiteY0" fmla="*/ 7551 h 1821603"/>
              <a:gd name="connsiteX1" fmla="*/ 516193 w 2934929"/>
              <a:gd name="connsiteY1" fmla="*/ 22300 h 1821603"/>
              <a:gd name="connsiteX2" fmla="*/ 737419 w 2934929"/>
              <a:gd name="connsiteY2" fmla="*/ 51797 h 1821603"/>
              <a:gd name="connsiteX3" fmla="*/ 1327355 w 2934929"/>
              <a:gd name="connsiteY3" fmla="*/ 626984 h 1821603"/>
              <a:gd name="connsiteX4" fmla="*/ 1548581 w 2934929"/>
              <a:gd name="connsiteY4" fmla="*/ 1084184 h 1821603"/>
              <a:gd name="connsiteX5" fmla="*/ 1725561 w 2934929"/>
              <a:gd name="connsiteY5" fmla="*/ 1393900 h 1821603"/>
              <a:gd name="connsiteX6" fmla="*/ 2168013 w 2934929"/>
              <a:gd name="connsiteY6" fmla="*/ 1644622 h 1821603"/>
              <a:gd name="connsiteX7" fmla="*/ 2580968 w 2934929"/>
              <a:gd name="connsiteY7" fmla="*/ 1792106 h 1821603"/>
              <a:gd name="connsiteX8" fmla="*/ 2934929 w 2934929"/>
              <a:gd name="connsiteY8" fmla="*/ 1821603 h 1821603"/>
              <a:gd name="connsiteX0" fmla="*/ 0 w 2934929"/>
              <a:gd name="connsiteY0" fmla="*/ 31502 h 1845554"/>
              <a:gd name="connsiteX1" fmla="*/ 486696 w 2934929"/>
              <a:gd name="connsiteY1" fmla="*/ 2006 h 1845554"/>
              <a:gd name="connsiteX2" fmla="*/ 737419 w 2934929"/>
              <a:gd name="connsiteY2" fmla="*/ 75748 h 1845554"/>
              <a:gd name="connsiteX3" fmla="*/ 1327355 w 2934929"/>
              <a:gd name="connsiteY3" fmla="*/ 650935 h 1845554"/>
              <a:gd name="connsiteX4" fmla="*/ 1548581 w 2934929"/>
              <a:gd name="connsiteY4" fmla="*/ 1108135 h 1845554"/>
              <a:gd name="connsiteX5" fmla="*/ 1725561 w 2934929"/>
              <a:gd name="connsiteY5" fmla="*/ 1417851 h 1845554"/>
              <a:gd name="connsiteX6" fmla="*/ 2168013 w 2934929"/>
              <a:gd name="connsiteY6" fmla="*/ 1668573 h 1845554"/>
              <a:gd name="connsiteX7" fmla="*/ 2580968 w 2934929"/>
              <a:gd name="connsiteY7" fmla="*/ 1816057 h 1845554"/>
              <a:gd name="connsiteX8" fmla="*/ 2934929 w 2934929"/>
              <a:gd name="connsiteY8" fmla="*/ 1845554 h 1845554"/>
              <a:gd name="connsiteX0" fmla="*/ 0 w 2949678"/>
              <a:gd name="connsiteY0" fmla="*/ 17463 h 1846263"/>
              <a:gd name="connsiteX1" fmla="*/ 501445 w 2949678"/>
              <a:gd name="connsiteY1" fmla="*/ 2715 h 1846263"/>
              <a:gd name="connsiteX2" fmla="*/ 752168 w 2949678"/>
              <a:gd name="connsiteY2" fmla="*/ 76457 h 1846263"/>
              <a:gd name="connsiteX3" fmla="*/ 1342104 w 2949678"/>
              <a:gd name="connsiteY3" fmla="*/ 651644 h 1846263"/>
              <a:gd name="connsiteX4" fmla="*/ 1563330 w 2949678"/>
              <a:gd name="connsiteY4" fmla="*/ 1108844 h 1846263"/>
              <a:gd name="connsiteX5" fmla="*/ 1740310 w 2949678"/>
              <a:gd name="connsiteY5" fmla="*/ 1418560 h 1846263"/>
              <a:gd name="connsiteX6" fmla="*/ 2182762 w 2949678"/>
              <a:gd name="connsiteY6" fmla="*/ 1669282 h 1846263"/>
              <a:gd name="connsiteX7" fmla="*/ 2595717 w 2949678"/>
              <a:gd name="connsiteY7" fmla="*/ 1816766 h 1846263"/>
              <a:gd name="connsiteX8" fmla="*/ 2949678 w 2949678"/>
              <a:gd name="connsiteY8" fmla="*/ 1846263 h 184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9678" h="1846263">
                <a:moveTo>
                  <a:pt x="0" y="17463"/>
                </a:moveTo>
                <a:cubicBezTo>
                  <a:pt x="167148" y="12547"/>
                  <a:pt x="376084" y="-7117"/>
                  <a:pt x="501445" y="2715"/>
                </a:cubicBezTo>
                <a:cubicBezTo>
                  <a:pt x="626806" y="12547"/>
                  <a:pt x="612058" y="-31698"/>
                  <a:pt x="752168" y="76457"/>
                </a:cubicBezTo>
                <a:cubicBezTo>
                  <a:pt x="892278" y="184612"/>
                  <a:pt x="1206910" y="479580"/>
                  <a:pt x="1342104" y="651644"/>
                </a:cubicBezTo>
                <a:cubicBezTo>
                  <a:pt x="1477298" y="823708"/>
                  <a:pt x="1496962" y="981025"/>
                  <a:pt x="1563330" y="1108844"/>
                </a:cubicBezTo>
                <a:cubicBezTo>
                  <a:pt x="1629698" y="1236663"/>
                  <a:pt x="1637071" y="1325154"/>
                  <a:pt x="1740310" y="1418560"/>
                </a:cubicBezTo>
                <a:cubicBezTo>
                  <a:pt x="1843549" y="1511966"/>
                  <a:pt x="2040194" y="1602914"/>
                  <a:pt x="2182762" y="1669282"/>
                </a:cubicBezTo>
                <a:cubicBezTo>
                  <a:pt x="2325330" y="1735650"/>
                  <a:pt x="2467898" y="1787269"/>
                  <a:pt x="2595717" y="1816766"/>
                </a:cubicBezTo>
                <a:cubicBezTo>
                  <a:pt x="2723536" y="1846263"/>
                  <a:pt x="2836607" y="1846263"/>
                  <a:pt x="2949678" y="1846263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http://www.aspli.com/prdimgs/large/Water-depth-level-gauge-board-039H2O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056" t="1779" r="42411" b="-757"/>
          <a:stretch/>
        </p:blipFill>
        <p:spPr bwMode="auto">
          <a:xfrm>
            <a:off x="8111613" y="1333499"/>
            <a:ext cx="674520" cy="406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6465939" y="4432710"/>
            <a:ext cx="1607575" cy="165100"/>
            <a:chOff x="6465939" y="4432709"/>
            <a:chExt cx="1607574" cy="1651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465939" y="4432709"/>
              <a:ext cx="1607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050139" y="4483509"/>
              <a:ext cx="36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140139" y="4534309"/>
              <a:ext cx="1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194139" y="4597809"/>
              <a:ext cx="7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/>
          <p:cNvCxnSpPr/>
          <p:nvPr/>
        </p:nvCxnSpPr>
        <p:spPr>
          <a:xfrm>
            <a:off x="6408519" y="36794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408519" y="28666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476612" y="250190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1%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6476612" y="33529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47%</a:t>
            </a:r>
            <a:endParaRPr lang="en-GB" dirty="0"/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Flood Bulletin 7</a:t>
            </a:r>
            <a:br>
              <a:rPr lang="en-US" dirty="0" smtClean="0"/>
            </a:br>
            <a:endParaRPr lang="en-GB" sz="2200" dirty="0"/>
          </a:p>
        </p:txBody>
      </p:sp>
      <p:sp>
        <p:nvSpPr>
          <p:cNvPr id="19" name="TextBox 18"/>
          <p:cNvSpPr txBox="1"/>
          <p:nvPr/>
        </p:nvSpPr>
        <p:spPr>
          <a:xfrm>
            <a:off x="604684" y="4754997"/>
            <a:ext cx="27696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Please Make Your Decisions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Do Nothing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Raise Flood </a:t>
            </a:r>
            <a:r>
              <a:rPr lang="en-US" dirty="0" err="1" smtClean="0"/>
              <a:t>Defences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Move Inventory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510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sho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33499"/>
            <a:ext cx="3998193" cy="262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95536" y="3861048"/>
            <a:ext cx="446449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860032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60032" y="3645024"/>
            <a:ext cx="28803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48064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5161935" y="3831866"/>
            <a:ext cx="2949679" cy="1846263"/>
          </a:xfrm>
          <a:custGeom>
            <a:avLst/>
            <a:gdLst>
              <a:gd name="connsiteX0" fmla="*/ 0 w 2934929"/>
              <a:gd name="connsiteY0" fmla="*/ 7551 h 1821603"/>
              <a:gd name="connsiteX1" fmla="*/ 516193 w 2934929"/>
              <a:gd name="connsiteY1" fmla="*/ 22300 h 1821603"/>
              <a:gd name="connsiteX2" fmla="*/ 737419 w 2934929"/>
              <a:gd name="connsiteY2" fmla="*/ 51797 h 1821603"/>
              <a:gd name="connsiteX3" fmla="*/ 1327355 w 2934929"/>
              <a:gd name="connsiteY3" fmla="*/ 626984 h 1821603"/>
              <a:gd name="connsiteX4" fmla="*/ 1548581 w 2934929"/>
              <a:gd name="connsiteY4" fmla="*/ 1084184 h 1821603"/>
              <a:gd name="connsiteX5" fmla="*/ 1725561 w 2934929"/>
              <a:gd name="connsiteY5" fmla="*/ 1393900 h 1821603"/>
              <a:gd name="connsiteX6" fmla="*/ 2168013 w 2934929"/>
              <a:gd name="connsiteY6" fmla="*/ 1644622 h 1821603"/>
              <a:gd name="connsiteX7" fmla="*/ 2580968 w 2934929"/>
              <a:gd name="connsiteY7" fmla="*/ 1792106 h 1821603"/>
              <a:gd name="connsiteX8" fmla="*/ 2934929 w 2934929"/>
              <a:gd name="connsiteY8" fmla="*/ 1821603 h 1821603"/>
              <a:gd name="connsiteX0" fmla="*/ 0 w 2934929"/>
              <a:gd name="connsiteY0" fmla="*/ 31502 h 1845554"/>
              <a:gd name="connsiteX1" fmla="*/ 486696 w 2934929"/>
              <a:gd name="connsiteY1" fmla="*/ 2006 h 1845554"/>
              <a:gd name="connsiteX2" fmla="*/ 737419 w 2934929"/>
              <a:gd name="connsiteY2" fmla="*/ 75748 h 1845554"/>
              <a:gd name="connsiteX3" fmla="*/ 1327355 w 2934929"/>
              <a:gd name="connsiteY3" fmla="*/ 650935 h 1845554"/>
              <a:gd name="connsiteX4" fmla="*/ 1548581 w 2934929"/>
              <a:gd name="connsiteY4" fmla="*/ 1108135 h 1845554"/>
              <a:gd name="connsiteX5" fmla="*/ 1725561 w 2934929"/>
              <a:gd name="connsiteY5" fmla="*/ 1417851 h 1845554"/>
              <a:gd name="connsiteX6" fmla="*/ 2168013 w 2934929"/>
              <a:gd name="connsiteY6" fmla="*/ 1668573 h 1845554"/>
              <a:gd name="connsiteX7" fmla="*/ 2580968 w 2934929"/>
              <a:gd name="connsiteY7" fmla="*/ 1816057 h 1845554"/>
              <a:gd name="connsiteX8" fmla="*/ 2934929 w 2934929"/>
              <a:gd name="connsiteY8" fmla="*/ 1845554 h 1845554"/>
              <a:gd name="connsiteX0" fmla="*/ 0 w 2949678"/>
              <a:gd name="connsiteY0" fmla="*/ 17463 h 1846263"/>
              <a:gd name="connsiteX1" fmla="*/ 501445 w 2949678"/>
              <a:gd name="connsiteY1" fmla="*/ 2715 h 1846263"/>
              <a:gd name="connsiteX2" fmla="*/ 752168 w 2949678"/>
              <a:gd name="connsiteY2" fmla="*/ 76457 h 1846263"/>
              <a:gd name="connsiteX3" fmla="*/ 1342104 w 2949678"/>
              <a:gd name="connsiteY3" fmla="*/ 651644 h 1846263"/>
              <a:gd name="connsiteX4" fmla="*/ 1563330 w 2949678"/>
              <a:gd name="connsiteY4" fmla="*/ 1108844 h 1846263"/>
              <a:gd name="connsiteX5" fmla="*/ 1740310 w 2949678"/>
              <a:gd name="connsiteY5" fmla="*/ 1418560 h 1846263"/>
              <a:gd name="connsiteX6" fmla="*/ 2182762 w 2949678"/>
              <a:gd name="connsiteY6" fmla="*/ 1669282 h 1846263"/>
              <a:gd name="connsiteX7" fmla="*/ 2595717 w 2949678"/>
              <a:gd name="connsiteY7" fmla="*/ 1816766 h 1846263"/>
              <a:gd name="connsiteX8" fmla="*/ 2949678 w 2949678"/>
              <a:gd name="connsiteY8" fmla="*/ 1846263 h 184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9678" h="1846263">
                <a:moveTo>
                  <a:pt x="0" y="17463"/>
                </a:moveTo>
                <a:cubicBezTo>
                  <a:pt x="167148" y="12547"/>
                  <a:pt x="376084" y="-7117"/>
                  <a:pt x="501445" y="2715"/>
                </a:cubicBezTo>
                <a:cubicBezTo>
                  <a:pt x="626806" y="12547"/>
                  <a:pt x="612058" y="-31698"/>
                  <a:pt x="752168" y="76457"/>
                </a:cubicBezTo>
                <a:cubicBezTo>
                  <a:pt x="892278" y="184612"/>
                  <a:pt x="1206910" y="479580"/>
                  <a:pt x="1342104" y="651644"/>
                </a:cubicBezTo>
                <a:cubicBezTo>
                  <a:pt x="1477298" y="823708"/>
                  <a:pt x="1496962" y="981025"/>
                  <a:pt x="1563330" y="1108844"/>
                </a:cubicBezTo>
                <a:cubicBezTo>
                  <a:pt x="1629698" y="1236663"/>
                  <a:pt x="1637071" y="1325154"/>
                  <a:pt x="1740310" y="1418560"/>
                </a:cubicBezTo>
                <a:cubicBezTo>
                  <a:pt x="1843549" y="1511966"/>
                  <a:pt x="2040194" y="1602914"/>
                  <a:pt x="2182762" y="1669282"/>
                </a:cubicBezTo>
                <a:cubicBezTo>
                  <a:pt x="2325330" y="1735650"/>
                  <a:pt x="2467898" y="1787269"/>
                  <a:pt x="2595717" y="1816766"/>
                </a:cubicBezTo>
                <a:cubicBezTo>
                  <a:pt x="2723536" y="1846263"/>
                  <a:pt x="2836607" y="1846263"/>
                  <a:pt x="2949678" y="1846263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Flood 7 – Result</a:t>
            </a:r>
            <a:br>
              <a:rPr lang="en-US" dirty="0" smtClean="0"/>
            </a:br>
            <a:endParaRPr lang="en-GB" sz="2200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6408519" y="36794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408519" y="28666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476612" y="250190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1%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6476612" y="33529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47%</a:t>
            </a:r>
            <a:endParaRPr lang="en-GB" dirty="0"/>
          </a:p>
        </p:txBody>
      </p:sp>
      <p:pic>
        <p:nvPicPr>
          <p:cNvPr id="1026" name="Picture 2" descr="http://www.aspli.com/prdimgs/large/Water-depth-level-gauge-board-039H2O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056" t="1780" r="42411" b="3347"/>
          <a:stretch/>
        </p:blipFill>
        <p:spPr bwMode="auto">
          <a:xfrm>
            <a:off x="8111613" y="1333499"/>
            <a:ext cx="674520" cy="389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6465939" y="4432710"/>
            <a:ext cx="1607575" cy="165100"/>
            <a:chOff x="6465939" y="4432709"/>
            <a:chExt cx="1607574" cy="1651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465939" y="4432709"/>
              <a:ext cx="1607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050139" y="4483509"/>
              <a:ext cx="36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140139" y="4534309"/>
              <a:ext cx="1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194139" y="4597809"/>
              <a:ext cx="7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" name="Straight Connector 3"/>
          <p:cNvCxnSpPr/>
          <p:nvPr/>
        </p:nvCxnSpPr>
        <p:spPr>
          <a:xfrm>
            <a:off x="5148064" y="3731401"/>
            <a:ext cx="293883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401052" y="3394752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3.8m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31800" y="4597809"/>
            <a:ext cx="6032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No Flooding </a:t>
            </a:r>
            <a:r>
              <a:rPr lang="en-US" dirty="0" smtClean="0"/>
              <a:t>IF the demountable </a:t>
            </a:r>
            <a:r>
              <a:rPr lang="en-US" dirty="0" err="1" smtClean="0"/>
              <a:t>defences</a:t>
            </a:r>
            <a:r>
              <a:rPr lang="en-US" dirty="0" smtClean="0"/>
              <a:t> had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been raised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31800" y="5217199"/>
            <a:ext cx="5606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No Flooding </a:t>
            </a:r>
            <a:r>
              <a:rPr lang="en-US" dirty="0" smtClean="0"/>
              <a:t>IF the demountable </a:t>
            </a:r>
            <a:r>
              <a:rPr lang="en-US" dirty="0" err="1" smtClean="0"/>
              <a:t>defences</a:t>
            </a:r>
            <a:r>
              <a:rPr lang="en-US" dirty="0" smtClean="0"/>
              <a:t> had been raised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971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166"/>
            <a:ext cx="8229600" cy="1143000"/>
          </a:xfrm>
        </p:spPr>
        <p:txBody>
          <a:bodyPr/>
          <a:lstStyle/>
          <a:p>
            <a:r>
              <a:rPr lang="en-US" dirty="0" smtClean="0"/>
              <a:t>Wrap 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9777"/>
            <a:ext cx="8229600" cy="4525963"/>
          </a:xfrm>
        </p:spPr>
        <p:txBody>
          <a:bodyPr/>
          <a:lstStyle/>
          <a:p>
            <a:r>
              <a:rPr lang="en-US" sz="2800" dirty="0" smtClean="0"/>
              <a:t>Please determine your </a:t>
            </a:r>
            <a:r>
              <a:rPr lang="en-US" sz="2800" u="sng" dirty="0" smtClean="0"/>
              <a:t>final savings</a:t>
            </a:r>
          </a:p>
          <a:p>
            <a:r>
              <a:rPr lang="en-US" sz="2800" dirty="0" smtClean="0"/>
              <a:t>Calculate your total </a:t>
            </a:r>
            <a:r>
              <a:rPr lang="en-US" sz="2800" dirty="0" smtClean="0">
                <a:solidFill>
                  <a:srgbClr val="92D050"/>
                </a:solidFill>
              </a:rPr>
              <a:t>gain</a:t>
            </a:r>
            <a:r>
              <a:rPr lang="en-US" sz="2800" dirty="0" smtClean="0"/>
              <a:t> or </a:t>
            </a:r>
            <a:r>
              <a:rPr lang="en-US" sz="2800" dirty="0" smtClean="0">
                <a:solidFill>
                  <a:srgbClr val="FF0000"/>
                </a:solidFill>
              </a:rPr>
              <a:t>loss</a:t>
            </a:r>
            <a:endParaRPr lang="en-US" sz="2800" dirty="0" smtClean="0"/>
          </a:p>
          <a:p>
            <a:r>
              <a:rPr lang="en-US" sz="2800" dirty="0" smtClean="0"/>
              <a:t>Please determine the relative economic value of the forecast to you for these eight events</a:t>
            </a:r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6478705"/>
              </p:ext>
            </p:extLst>
          </p:nvPr>
        </p:nvGraphicFramePr>
        <p:xfrm>
          <a:off x="266703" y="3049860"/>
          <a:ext cx="8483596" cy="3724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8997"/>
                <a:gridCol w="2082801"/>
                <a:gridCol w="2120899"/>
                <a:gridCol w="2120899"/>
              </a:tblGrid>
              <a:tr h="1257300">
                <a:tc>
                  <a:txBody>
                    <a:bodyPr/>
                    <a:lstStyle/>
                    <a:p>
                      <a:r>
                        <a:rPr lang="en-US" dirty="0" smtClean="0"/>
                        <a:t>Shop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Ferraris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Groceries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Gravestones</a:t>
                      </a:r>
                      <a:endParaRPr lang="en-GB" dirty="0"/>
                    </a:p>
                  </a:txBody>
                  <a:tcPr/>
                </a:tc>
              </a:tr>
              <a:tr h="593725">
                <a:tc>
                  <a:txBody>
                    <a:bodyPr/>
                    <a:lstStyle/>
                    <a:p>
                      <a:r>
                        <a:rPr lang="en-US" dirty="0" smtClean="0"/>
                        <a:t>(A) Perfect</a:t>
                      </a:r>
                      <a:r>
                        <a:rPr lang="en-US" baseline="0" dirty="0" smtClean="0"/>
                        <a:t> Forecast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+85,000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(REV=1)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+15,000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(REV=1)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+6,000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(REV=1)</a:t>
                      </a:r>
                      <a:endParaRPr lang="en-GB" dirty="0" smtClean="0"/>
                    </a:p>
                  </a:txBody>
                  <a:tcPr/>
                </a:tc>
              </a:tr>
              <a:tr h="593725">
                <a:tc>
                  <a:txBody>
                    <a:bodyPr/>
                    <a:lstStyle/>
                    <a:p>
                      <a:r>
                        <a:rPr lang="en-US" dirty="0" smtClean="0"/>
                        <a:t>(B) Do Nothing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-450,000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(REV=0)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-80,000</a:t>
                      </a:r>
                      <a:endParaRPr lang="en-GB" dirty="0" smtClean="0"/>
                    </a:p>
                    <a:p>
                      <a:r>
                        <a:rPr lang="en-US" sz="1800" dirty="0" smtClean="0"/>
                        <a:t>(REV=0)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-10,000</a:t>
                      </a:r>
                      <a:endParaRPr lang="en-GB" dirty="0" smtClean="0"/>
                    </a:p>
                    <a:p>
                      <a:r>
                        <a:rPr lang="en-US" sz="1800" dirty="0" smtClean="0"/>
                        <a:t>(REV=0)</a:t>
                      </a:r>
                      <a:endParaRPr lang="en-GB" dirty="0"/>
                    </a:p>
                  </a:txBody>
                  <a:tcPr/>
                </a:tc>
              </a:tr>
              <a:tr h="593725">
                <a:tc>
                  <a:txBody>
                    <a:bodyPr/>
                    <a:lstStyle/>
                    <a:p>
                      <a:r>
                        <a:rPr lang="en-US" dirty="0" smtClean="0"/>
                        <a:t>(X) Your Profit/Loss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593725">
                <a:tc>
                  <a:txBody>
                    <a:bodyPr/>
                    <a:lstStyle/>
                    <a:p>
                      <a:r>
                        <a:rPr lang="en-US" dirty="0" smtClean="0"/>
                        <a:t>REV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http://exra.exoticsracing.com/upload/site/makes/ferrari/Vu_Ferrari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1" y="3471665"/>
            <a:ext cx="1739900" cy="72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woolfit.com/images/royfox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3651" y="3471665"/>
            <a:ext cx="966610" cy="72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thememorialshop.com/wp-content/uploads/MSSP01-special-offer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49" y="3471665"/>
            <a:ext cx="857251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099961" y="6164196"/>
                <a:ext cx="826508" cy="6090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𝑋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9961" y="6164196"/>
                <a:ext cx="826508" cy="60907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838565" y="6164195"/>
                <a:ext cx="1437445" cy="6183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𝑋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45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0000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545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000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8565" y="6164195"/>
                <a:ext cx="1437445" cy="618311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731275" y="6164196"/>
                <a:ext cx="1309205" cy="612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𝑋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8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0000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95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000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1275" y="6164196"/>
                <a:ext cx="1309205" cy="61279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853651" y="6192243"/>
                <a:ext cx="1309205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𝑋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000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16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000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3651" y="6192243"/>
                <a:ext cx="1309205" cy="6127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570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166"/>
            <a:ext cx="8229600" cy="1143000"/>
          </a:xfrm>
        </p:spPr>
        <p:txBody>
          <a:bodyPr/>
          <a:lstStyle/>
          <a:p>
            <a:r>
              <a:rPr lang="en-US" dirty="0" smtClean="0"/>
              <a:t>Finding a Winner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370089"/>
              </p:ext>
            </p:extLst>
          </p:nvPr>
        </p:nvGraphicFramePr>
        <p:xfrm>
          <a:off x="266703" y="1014636"/>
          <a:ext cx="8483596" cy="5006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8997"/>
                <a:gridCol w="2082801"/>
                <a:gridCol w="2120899"/>
                <a:gridCol w="2120899"/>
              </a:tblGrid>
              <a:tr h="12573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Ferraris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Groceries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Gravestones</a:t>
                      </a:r>
                      <a:endParaRPr lang="en-GB" dirty="0"/>
                    </a:p>
                  </a:txBody>
                  <a:tcPr/>
                </a:tc>
              </a:tr>
              <a:tr h="593725">
                <a:tc>
                  <a:txBody>
                    <a:bodyPr/>
                    <a:lstStyle/>
                    <a:p>
                      <a:r>
                        <a:rPr lang="en-US" dirty="0" smtClean="0"/>
                        <a:t>Outright</a:t>
                      </a:r>
                      <a:r>
                        <a:rPr lang="en-US" baseline="0" dirty="0" smtClean="0"/>
                        <a:t> Winner(s)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+85,000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REV=1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smtClean="0"/>
                        <a:t>€ +15,000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smtClean="0"/>
                        <a:t>REV=1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smtClean="0"/>
                        <a:t>€ +6,000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smtClean="0"/>
                        <a:t>REV=1</a:t>
                      </a:r>
                      <a:endParaRPr lang="en-GB" dirty="0" smtClean="0"/>
                    </a:p>
                  </a:txBody>
                  <a:tcPr/>
                </a:tc>
              </a:tr>
              <a:tr h="593725">
                <a:tc>
                  <a:txBody>
                    <a:bodyPr/>
                    <a:lstStyle/>
                    <a:p>
                      <a:r>
                        <a:rPr lang="en-US" dirty="0" smtClean="0"/>
                        <a:t>Gold</a:t>
                      </a:r>
                      <a:r>
                        <a:rPr lang="en-US" baseline="0" dirty="0" smtClean="0"/>
                        <a:t> Medalists</a:t>
                      </a:r>
                    </a:p>
                    <a:p>
                      <a:r>
                        <a:rPr lang="en-US" baseline="0" dirty="0" smtClean="0"/>
                        <a:t>REV&gt;0.90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+35,000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+10,000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+2,000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  <a:tr h="593725">
                <a:tc>
                  <a:txBody>
                    <a:bodyPr/>
                    <a:lstStyle/>
                    <a:p>
                      <a:r>
                        <a:rPr lang="en-US" dirty="0" smtClean="0"/>
                        <a:t>Silver Medalists</a:t>
                      </a:r>
                    </a:p>
                    <a:p>
                      <a:r>
                        <a:rPr lang="en-US" dirty="0" smtClean="0"/>
                        <a:t>REV &gt; 0.75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-45,000</a:t>
                      </a:r>
                      <a:endParaRPr lang="en-GB" dirty="0" smtClean="0"/>
                    </a:p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-5,000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+2,000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  <a:tr h="5937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Bronze Medalists</a:t>
                      </a:r>
                    </a:p>
                    <a:p>
                      <a:r>
                        <a:rPr lang="en-US" dirty="0" smtClean="0"/>
                        <a:t>REV &gt; 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-180,000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-30,000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-2,000</a:t>
                      </a:r>
                      <a:endParaRPr lang="en-GB" dirty="0" smtClean="0"/>
                    </a:p>
                  </a:txBody>
                  <a:tcPr/>
                </a:tc>
              </a:tr>
              <a:tr h="593725">
                <a:tc>
                  <a:txBody>
                    <a:bodyPr/>
                    <a:lstStyle/>
                    <a:p>
                      <a:r>
                        <a:rPr lang="en-US" dirty="0" smtClean="0"/>
                        <a:t>Wannabe</a:t>
                      </a:r>
                      <a:r>
                        <a:rPr lang="en-US" baseline="0" dirty="0" smtClean="0"/>
                        <a:t> decision makers</a:t>
                      </a:r>
                    </a:p>
                    <a:p>
                      <a:r>
                        <a:rPr lang="en-US" baseline="0" dirty="0" smtClean="0"/>
                        <a:t>REV &gt; 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-450,000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-80,000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€ -25,000</a:t>
                      </a:r>
                      <a:endParaRPr lang="en-GB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http://exra.exoticsracing.com/upload/site/makes/ferrari/Vu_Ferrari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1" y="1392197"/>
            <a:ext cx="1739900" cy="72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woolfit.com/images/royfox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3651" y="1392197"/>
            <a:ext cx="966610" cy="72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thememorialshop.com/wp-content/uploads/MSSP01-special-offer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49" y="1392197"/>
            <a:ext cx="857251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223511" y="0"/>
            <a:ext cx="3840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2187 Possible decision combinations!!!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60832" y="6060966"/>
            <a:ext cx="8304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your REV is below zero – then maybe it is better if you do not make any decisions!!!!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616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world is not equal…</a:t>
            </a:r>
            <a:br>
              <a:rPr lang="en-US" dirty="0"/>
            </a:br>
            <a:r>
              <a:rPr lang="en-US" dirty="0"/>
              <a:t>…here it depends on the C/L ratio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432" y="1566141"/>
            <a:ext cx="5104822" cy="306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647007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What will we do next – we will evaluate results to see if C/L ratio influences decisions -&gt; Publish?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637309" y="4809938"/>
            <a:ext cx="82711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What influenced </a:t>
            </a:r>
            <a:r>
              <a:rPr lang="en-US" sz="2000" smtClean="0"/>
              <a:t>your decisions?</a:t>
            </a:r>
            <a:endParaRPr lang="en-US" sz="2000" dirty="0" smtClean="0"/>
          </a:p>
          <a:p>
            <a:pPr marL="285750" indent="-285750">
              <a:buFontTx/>
              <a:buChar char="-"/>
            </a:pPr>
            <a:r>
              <a:rPr lang="en-US" sz="2000" dirty="0" smtClean="0"/>
              <a:t>Gut feeling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Cost Loss Ratio?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Performance in the previous event?</a:t>
            </a:r>
          </a:p>
          <a:p>
            <a:pPr marL="285750" indent="-285750">
              <a:buFontTx/>
              <a:buChar char="-"/>
            </a:pPr>
            <a:endParaRPr lang="en-US" sz="2000" dirty="0" smtClean="0"/>
          </a:p>
          <a:p>
            <a:pPr marL="285750" indent="-285750">
              <a:buFontTx/>
              <a:buChar char="-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64941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Responding to flood warnings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You have to decide how to respond to a flood bulletin. There are three possible actions;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dirty="0" smtClean="0"/>
              <a:t>Do nothing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dirty="0" smtClean="0"/>
              <a:t>Decide to install the demountable </a:t>
            </a:r>
            <a:r>
              <a:rPr lang="en-US" sz="2400" dirty="0" err="1" smtClean="0"/>
              <a:t>defences</a:t>
            </a:r>
            <a:r>
              <a:rPr lang="en-US" sz="2400" dirty="0" smtClean="0"/>
              <a:t> – this </a:t>
            </a:r>
            <a:r>
              <a:rPr lang="en-US" sz="2400" dirty="0" smtClean="0">
                <a:solidFill>
                  <a:srgbClr val="FF0000"/>
                </a:solidFill>
              </a:rPr>
              <a:t>costs </a:t>
            </a:r>
            <a:r>
              <a:rPr lang="en-US" sz="2400" dirty="0" smtClean="0"/>
              <a:t>money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dirty="0"/>
              <a:t>Decide to </a:t>
            </a:r>
            <a:r>
              <a:rPr lang="en-US" sz="2400" dirty="0" smtClean="0"/>
              <a:t>move the inventory to a safe place </a:t>
            </a:r>
            <a:r>
              <a:rPr lang="en-US" sz="2400" dirty="0"/>
              <a:t>– </a:t>
            </a:r>
            <a:r>
              <a:rPr lang="en-US" sz="2400" dirty="0" smtClean="0"/>
              <a:t>this </a:t>
            </a:r>
            <a:r>
              <a:rPr lang="en-US" sz="2400" dirty="0" smtClean="0">
                <a:solidFill>
                  <a:srgbClr val="FF0000"/>
                </a:solidFill>
              </a:rPr>
              <a:t>costs</a:t>
            </a:r>
            <a:r>
              <a:rPr lang="en-US" sz="2400" dirty="0" smtClean="0"/>
              <a:t> </a:t>
            </a:r>
            <a:r>
              <a:rPr lang="en-US" sz="2400" dirty="0"/>
              <a:t>money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If you are not flooded then you are open for business and you will </a:t>
            </a:r>
            <a:r>
              <a:rPr lang="en-US" sz="2400" dirty="0" smtClean="0">
                <a:solidFill>
                  <a:srgbClr val="00B050"/>
                </a:solidFill>
              </a:rPr>
              <a:t>make</a:t>
            </a:r>
            <a:r>
              <a:rPr lang="en-US" sz="2400" dirty="0" smtClean="0"/>
              <a:t> money</a:t>
            </a: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962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sho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33499"/>
            <a:ext cx="3998193" cy="262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95536" y="3861048"/>
            <a:ext cx="446449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860032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60032" y="3645024"/>
            <a:ext cx="28803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48064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5161935" y="3831866"/>
            <a:ext cx="2949679" cy="1846263"/>
          </a:xfrm>
          <a:custGeom>
            <a:avLst/>
            <a:gdLst>
              <a:gd name="connsiteX0" fmla="*/ 0 w 2934929"/>
              <a:gd name="connsiteY0" fmla="*/ 7551 h 1821603"/>
              <a:gd name="connsiteX1" fmla="*/ 516193 w 2934929"/>
              <a:gd name="connsiteY1" fmla="*/ 22300 h 1821603"/>
              <a:gd name="connsiteX2" fmla="*/ 737419 w 2934929"/>
              <a:gd name="connsiteY2" fmla="*/ 51797 h 1821603"/>
              <a:gd name="connsiteX3" fmla="*/ 1327355 w 2934929"/>
              <a:gd name="connsiteY3" fmla="*/ 626984 h 1821603"/>
              <a:gd name="connsiteX4" fmla="*/ 1548581 w 2934929"/>
              <a:gd name="connsiteY4" fmla="*/ 1084184 h 1821603"/>
              <a:gd name="connsiteX5" fmla="*/ 1725561 w 2934929"/>
              <a:gd name="connsiteY5" fmla="*/ 1393900 h 1821603"/>
              <a:gd name="connsiteX6" fmla="*/ 2168013 w 2934929"/>
              <a:gd name="connsiteY6" fmla="*/ 1644622 h 1821603"/>
              <a:gd name="connsiteX7" fmla="*/ 2580968 w 2934929"/>
              <a:gd name="connsiteY7" fmla="*/ 1792106 h 1821603"/>
              <a:gd name="connsiteX8" fmla="*/ 2934929 w 2934929"/>
              <a:gd name="connsiteY8" fmla="*/ 1821603 h 1821603"/>
              <a:gd name="connsiteX0" fmla="*/ 0 w 2934929"/>
              <a:gd name="connsiteY0" fmla="*/ 31502 h 1845554"/>
              <a:gd name="connsiteX1" fmla="*/ 486696 w 2934929"/>
              <a:gd name="connsiteY1" fmla="*/ 2006 h 1845554"/>
              <a:gd name="connsiteX2" fmla="*/ 737419 w 2934929"/>
              <a:gd name="connsiteY2" fmla="*/ 75748 h 1845554"/>
              <a:gd name="connsiteX3" fmla="*/ 1327355 w 2934929"/>
              <a:gd name="connsiteY3" fmla="*/ 650935 h 1845554"/>
              <a:gd name="connsiteX4" fmla="*/ 1548581 w 2934929"/>
              <a:gd name="connsiteY4" fmla="*/ 1108135 h 1845554"/>
              <a:gd name="connsiteX5" fmla="*/ 1725561 w 2934929"/>
              <a:gd name="connsiteY5" fmla="*/ 1417851 h 1845554"/>
              <a:gd name="connsiteX6" fmla="*/ 2168013 w 2934929"/>
              <a:gd name="connsiteY6" fmla="*/ 1668573 h 1845554"/>
              <a:gd name="connsiteX7" fmla="*/ 2580968 w 2934929"/>
              <a:gd name="connsiteY7" fmla="*/ 1816057 h 1845554"/>
              <a:gd name="connsiteX8" fmla="*/ 2934929 w 2934929"/>
              <a:gd name="connsiteY8" fmla="*/ 1845554 h 1845554"/>
              <a:gd name="connsiteX0" fmla="*/ 0 w 2949678"/>
              <a:gd name="connsiteY0" fmla="*/ 17463 h 1846263"/>
              <a:gd name="connsiteX1" fmla="*/ 501445 w 2949678"/>
              <a:gd name="connsiteY1" fmla="*/ 2715 h 1846263"/>
              <a:gd name="connsiteX2" fmla="*/ 752168 w 2949678"/>
              <a:gd name="connsiteY2" fmla="*/ 76457 h 1846263"/>
              <a:gd name="connsiteX3" fmla="*/ 1342104 w 2949678"/>
              <a:gd name="connsiteY3" fmla="*/ 651644 h 1846263"/>
              <a:gd name="connsiteX4" fmla="*/ 1563330 w 2949678"/>
              <a:gd name="connsiteY4" fmla="*/ 1108844 h 1846263"/>
              <a:gd name="connsiteX5" fmla="*/ 1740310 w 2949678"/>
              <a:gd name="connsiteY5" fmla="*/ 1418560 h 1846263"/>
              <a:gd name="connsiteX6" fmla="*/ 2182762 w 2949678"/>
              <a:gd name="connsiteY6" fmla="*/ 1669282 h 1846263"/>
              <a:gd name="connsiteX7" fmla="*/ 2595717 w 2949678"/>
              <a:gd name="connsiteY7" fmla="*/ 1816766 h 1846263"/>
              <a:gd name="connsiteX8" fmla="*/ 2949678 w 2949678"/>
              <a:gd name="connsiteY8" fmla="*/ 1846263 h 184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9678" h="1846263">
                <a:moveTo>
                  <a:pt x="0" y="17463"/>
                </a:moveTo>
                <a:cubicBezTo>
                  <a:pt x="167148" y="12547"/>
                  <a:pt x="376084" y="-7117"/>
                  <a:pt x="501445" y="2715"/>
                </a:cubicBezTo>
                <a:cubicBezTo>
                  <a:pt x="626806" y="12547"/>
                  <a:pt x="612058" y="-31698"/>
                  <a:pt x="752168" y="76457"/>
                </a:cubicBezTo>
                <a:cubicBezTo>
                  <a:pt x="892278" y="184612"/>
                  <a:pt x="1206910" y="479580"/>
                  <a:pt x="1342104" y="651644"/>
                </a:cubicBezTo>
                <a:cubicBezTo>
                  <a:pt x="1477298" y="823708"/>
                  <a:pt x="1496962" y="981025"/>
                  <a:pt x="1563330" y="1108844"/>
                </a:cubicBezTo>
                <a:cubicBezTo>
                  <a:pt x="1629698" y="1236663"/>
                  <a:pt x="1637071" y="1325154"/>
                  <a:pt x="1740310" y="1418560"/>
                </a:cubicBezTo>
                <a:cubicBezTo>
                  <a:pt x="1843549" y="1511966"/>
                  <a:pt x="2040194" y="1602914"/>
                  <a:pt x="2182762" y="1669282"/>
                </a:cubicBezTo>
                <a:cubicBezTo>
                  <a:pt x="2325330" y="1735650"/>
                  <a:pt x="2467898" y="1787269"/>
                  <a:pt x="2595717" y="1816766"/>
                </a:cubicBezTo>
                <a:cubicBezTo>
                  <a:pt x="2723536" y="1846263"/>
                  <a:pt x="2836607" y="1846263"/>
                  <a:pt x="2949678" y="1846263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http://www.aspli.com/prdimgs/large/Water-depth-level-gauge-board-039H2O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056" t="1779" r="42411" b="-757"/>
          <a:stretch/>
        </p:blipFill>
        <p:spPr bwMode="auto">
          <a:xfrm>
            <a:off x="8111613" y="1333499"/>
            <a:ext cx="674520" cy="406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6465939" y="4432710"/>
            <a:ext cx="1607575" cy="165100"/>
            <a:chOff x="6465939" y="4432709"/>
            <a:chExt cx="1607574" cy="1651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465939" y="4432709"/>
              <a:ext cx="1607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050139" y="4483509"/>
              <a:ext cx="36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140139" y="4534309"/>
              <a:ext cx="1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194139" y="4597809"/>
              <a:ext cx="7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Flood Bulletin (example)</a:t>
            </a:r>
            <a:r>
              <a:rPr lang="en-US" smtClean="0"/>
              <a:t/>
            </a:r>
            <a:br>
              <a:rPr lang="en-US" smtClean="0"/>
            </a:br>
            <a:endParaRPr lang="en-GB" sz="2200" dirty="0"/>
          </a:p>
        </p:txBody>
      </p:sp>
      <p:sp>
        <p:nvSpPr>
          <p:cNvPr id="35" name="TextBox 34"/>
          <p:cNvSpPr txBox="1"/>
          <p:nvPr/>
        </p:nvSpPr>
        <p:spPr>
          <a:xfrm>
            <a:off x="6476612" y="33529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97%</a:t>
            </a: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000" t="32831" r="33800" b="22923"/>
          <a:stretch/>
        </p:blipFill>
        <p:spPr bwMode="auto">
          <a:xfrm>
            <a:off x="7721982" y="1138213"/>
            <a:ext cx="376932" cy="328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Straight Connector 28"/>
          <p:cNvCxnSpPr/>
          <p:nvPr/>
        </p:nvCxnSpPr>
        <p:spPr>
          <a:xfrm>
            <a:off x="5148064" y="3645024"/>
            <a:ext cx="27829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7721981" y="3545633"/>
            <a:ext cx="351533" cy="28623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877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sho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33499"/>
            <a:ext cx="3998193" cy="262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95536" y="3861048"/>
            <a:ext cx="446449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860032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60032" y="3645024"/>
            <a:ext cx="28803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48064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5161935" y="3831866"/>
            <a:ext cx="2949679" cy="1846263"/>
          </a:xfrm>
          <a:custGeom>
            <a:avLst/>
            <a:gdLst>
              <a:gd name="connsiteX0" fmla="*/ 0 w 2934929"/>
              <a:gd name="connsiteY0" fmla="*/ 7551 h 1821603"/>
              <a:gd name="connsiteX1" fmla="*/ 516193 w 2934929"/>
              <a:gd name="connsiteY1" fmla="*/ 22300 h 1821603"/>
              <a:gd name="connsiteX2" fmla="*/ 737419 w 2934929"/>
              <a:gd name="connsiteY2" fmla="*/ 51797 h 1821603"/>
              <a:gd name="connsiteX3" fmla="*/ 1327355 w 2934929"/>
              <a:gd name="connsiteY3" fmla="*/ 626984 h 1821603"/>
              <a:gd name="connsiteX4" fmla="*/ 1548581 w 2934929"/>
              <a:gd name="connsiteY4" fmla="*/ 1084184 h 1821603"/>
              <a:gd name="connsiteX5" fmla="*/ 1725561 w 2934929"/>
              <a:gd name="connsiteY5" fmla="*/ 1393900 h 1821603"/>
              <a:gd name="connsiteX6" fmla="*/ 2168013 w 2934929"/>
              <a:gd name="connsiteY6" fmla="*/ 1644622 h 1821603"/>
              <a:gd name="connsiteX7" fmla="*/ 2580968 w 2934929"/>
              <a:gd name="connsiteY7" fmla="*/ 1792106 h 1821603"/>
              <a:gd name="connsiteX8" fmla="*/ 2934929 w 2934929"/>
              <a:gd name="connsiteY8" fmla="*/ 1821603 h 1821603"/>
              <a:gd name="connsiteX0" fmla="*/ 0 w 2934929"/>
              <a:gd name="connsiteY0" fmla="*/ 31502 h 1845554"/>
              <a:gd name="connsiteX1" fmla="*/ 486696 w 2934929"/>
              <a:gd name="connsiteY1" fmla="*/ 2006 h 1845554"/>
              <a:gd name="connsiteX2" fmla="*/ 737419 w 2934929"/>
              <a:gd name="connsiteY2" fmla="*/ 75748 h 1845554"/>
              <a:gd name="connsiteX3" fmla="*/ 1327355 w 2934929"/>
              <a:gd name="connsiteY3" fmla="*/ 650935 h 1845554"/>
              <a:gd name="connsiteX4" fmla="*/ 1548581 w 2934929"/>
              <a:gd name="connsiteY4" fmla="*/ 1108135 h 1845554"/>
              <a:gd name="connsiteX5" fmla="*/ 1725561 w 2934929"/>
              <a:gd name="connsiteY5" fmla="*/ 1417851 h 1845554"/>
              <a:gd name="connsiteX6" fmla="*/ 2168013 w 2934929"/>
              <a:gd name="connsiteY6" fmla="*/ 1668573 h 1845554"/>
              <a:gd name="connsiteX7" fmla="*/ 2580968 w 2934929"/>
              <a:gd name="connsiteY7" fmla="*/ 1816057 h 1845554"/>
              <a:gd name="connsiteX8" fmla="*/ 2934929 w 2934929"/>
              <a:gd name="connsiteY8" fmla="*/ 1845554 h 1845554"/>
              <a:gd name="connsiteX0" fmla="*/ 0 w 2949678"/>
              <a:gd name="connsiteY0" fmla="*/ 17463 h 1846263"/>
              <a:gd name="connsiteX1" fmla="*/ 501445 w 2949678"/>
              <a:gd name="connsiteY1" fmla="*/ 2715 h 1846263"/>
              <a:gd name="connsiteX2" fmla="*/ 752168 w 2949678"/>
              <a:gd name="connsiteY2" fmla="*/ 76457 h 1846263"/>
              <a:gd name="connsiteX3" fmla="*/ 1342104 w 2949678"/>
              <a:gd name="connsiteY3" fmla="*/ 651644 h 1846263"/>
              <a:gd name="connsiteX4" fmla="*/ 1563330 w 2949678"/>
              <a:gd name="connsiteY4" fmla="*/ 1108844 h 1846263"/>
              <a:gd name="connsiteX5" fmla="*/ 1740310 w 2949678"/>
              <a:gd name="connsiteY5" fmla="*/ 1418560 h 1846263"/>
              <a:gd name="connsiteX6" fmla="*/ 2182762 w 2949678"/>
              <a:gd name="connsiteY6" fmla="*/ 1669282 h 1846263"/>
              <a:gd name="connsiteX7" fmla="*/ 2595717 w 2949678"/>
              <a:gd name="connsiteY7" fmla="*/ 1816766 h 1846263"/>
              <a:gd name="connsiteX8" fmla="*/ 2949678 w 2949678"/>
              <a:gd name="connsiteY8" fmla="*/ 1846263 h 184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9678" h="1846263">
                <a:moveTo>
                  <a:pt x="0" y="17463"/>
                </a:moveTo>
                <a:cubicBezTo>
                  <a:pt x="167148" y="12547"/>
                  <a:pt x="376084" y="-7117"/>
                  <a:pt x="501445" y="2715"/>
                </a:cubicBezTo>
                <a:cubicBezTo>
                  <a:pt x="626806" y="12547"/>
                  <a:pt x="612058" y="-31698"/>
                  <a:pt x="752168" y="76457"/>
                </a:cubicBezTo>
                <a:cubicBezTo>
                  <a:pt x="892278" y="184612"/>
                  <a:pt x="1206910" y="479580"/>
                  <a:pt x="1342104" y="651644"/>
                </a:cubicBezTo>
                <a:cubicBezTo>
                  <a:pt x="1477298" y="823708"/>
                  <a:pt x="1496962" y="981025"/>
                  <a:pt x="1563330" y="1108844"/>
                </a:cubicBezTo>
                <a:cubicBezTo>
                  <a:pt x="1629698" y="1236663"/>
                  <a:pt x="1637071" y="1325154"/>
                  <a:pt x="1740310" y="1418560"/>
                </a:cubicBezTo>
                <a:cubicBezTo>
                  <a:pt x="1843549" y="1511966"/>
                  <a:pt x="2040194" y="1602914"/>
                  <a:pt x="2182762" y="1669282"/>
                </a:cubicBezTo>
                <a:cubicBezTo>
                  <a:pt x="2325330" y="1735650"/>
                  <a:pt x="2467898" y="1787269"/>
                  <a:pt x="2595717" y="1816766"/>
                </a:cubicBezTo>
                <a:cubicBezTo>
                  <a:pt x="2723536" y="1846263"/>
                  <a:pt x="2836607" y="1846263"/>
                  <a:pt x="2949678" y="1846263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http://www.aspli.com/prdimgs/large/Water-depth-level-gauge-board-039H2O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056" t="1779" r="42411" b="-757"/>
          <a:stretch/>
        </p:blipFill>
        <p:spPr bwMode="auto">
          <a:xfrm>
            <a:off x="8111613" y="1333499"/>
            <a:ext cx="674520" cy="406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6465939" y="4432710"/>
            <a:ext cx="1607575" cy="165100"/>
            <a:chOff x="6465939" y="4432709"/>
            <a:chExt cx="1607574" cy="1651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465939" y="4432709"/>
              <a:ext cx="1607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050139" y="4483509"/>
              <a:ext cx="36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140139" y="4534309"/>
              <a:ext cx="1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194139" y="4597809"/>
              <a:ext cx="7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Flood Bulletin (example)</a:t>
            </a:r>
            <a:br>
              <a:rPr lang="en-US" dirty="0" smtClean="0"/>
            </a:br>
            <a:endParaRPr lang="en-GB" sz="2200" dirty="0"/>
          </a:p>
        </p:txBody>
      </p:sp>
      <p:sp>
        <p:nvSpPr>
          <p:cNvPr id="32" name="TextBox 31"/>
          <p:cNvSpPr txBox="1"/>
          <p:nvPr/>
        </p:nvSpPr>
        <p:spPr>
          <a:xfrm>
            <a:off x="6476612" y="250190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47%</a:t>
            </a: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000" t="32831" r="33800" b="22923"/>
          <a:stretch/>
        </p:blipFill>
        <p:spPr bwMode="auto">
          <a:xfrm>
            <a:off x="7721982" y="1138213"/>
            <a:ext cx="376932" cy="328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Straight Connector 29"/>
          <p:cNvCxnSpPr/>
          <p:nvPr/>
        </p:nvCxnSpPr>
        <p:spPr>
          <a:xfrm>
            <a:off x="5004048" y="2870201"/>
            <a:ext cx="2824336" cy="1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5004048" y="2870200"/>
            <a:ext cx="0" cy="774824"/>
          </a:xfrm>
          <a:prstGeom prst="line">
            <a:avLst/>
          </a:prstGeom>
          <a:ln w="127000" cmpd="tri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7689941" y="2727083"/>
            <a:ext cx="351533" cy="28623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6476612" y="33529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97%</a:t>
            </a:r>
            <a:endParaRPr lang="en-GB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5148064" y="3645024"/>
            <a:ext cx="27829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8110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26" grpId="0" animBg="1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sho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33499"/>
            <a:ext cx="3998193" cy="262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95536" y="3861048"/>
            <a:ext cx="446449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860032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60032" y="3645024"/>
            <a:ext cx="28803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48064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5161935" y="3831866"/>
            <a:ext cx="2949679" cy="1846263"/>
          </a:xfrm>
          <a:custGeom>
            <a:avLst/>
            <a:gdLst>
              <a:gd name="connsiteX0" fmla="*/ 0 w 2934929"/>
              <a:gd name="connsiteY0" fmla="*/ 7551 h 1821603"/>
              <a:gd name="connsiteX1" fmla="*/ 516193 w 2934929"/>
              <a:gd name="connsiteY1" fmla="*/ 22300 h 1821603"/>
              <a:gd name="connsiteX2" fmla="*/ 737419 w 2934929"/>
              <a:gd name="connsiteY2" fmla="*/ 51797 h 1821603"/>
              <a:gd name="connsiteX3" fmla="*/ 1327355 w 2934929"/>
              <a:gd name="connsiteY3" fmla="*/ 626984 h 1821603"/>
              <a:gd name="connsiteX4" fmla="*/ 1548581 w 2934929"/>
              <a:gd name="connsiteY4" fmla="*/ 1084184 h 1821603"/>
              <a:gd name="connsiteX5" fmla="*/ 1725561 w 2934929"/>
              <a:gd name="connsiteY5" fmla="*/ 1393900 h 1821603"/>
              <a:gd name="connsiteX6" fmla="*/ 2168013 w 2934929"/>
              <a:gd name="connsiteY6" fmla="*/ 1644622 h 1821603"/>
              <a:gd name="connsiteX7" fmla="*/ 2580968 w 2934929"/>
              <a:gd name="connsiteY7" fmla="*/ 1792106 h 1821603"/>
              <a:gd name="connsiteX8" fmla="*/ 2934929 w 2934929"/>
              <a:gd name="connsiteY8" fmla="*/ 1821603 h 1821603"/>
              <a:gd name="connsiteX0" fmla="*/ 0 w 2934929"/>
              <a:gd name="connsiteY0" fmla="*/ 31502 h 1845554"/>
              <a:gd name="connsiteX1" fmla="*/ 486696 w 2934929"/>
              <a:gd name="connsiteY1" fmla="*/ 2006 h 1845554"/>
              <a:gd name="connsiteX2" fmla="*/ 737419 w 2934929"/>
              <a:gd name="connsiteY2" fmla="*/ 75748 h 1845554"/>
              <a:gd name="connsiteX3" fmla="*/ 1327355 w 2934929"/>
              <a:gd name="connsiteY3" fmla="*/ 650935 h 1845554"/>
              <a:gd name="connsiteX4" fmla="*/ 1548581 w 2934929"/>
              <a:gd name="connsiteY4" fmla="*/ 1108135 h 1845554"/>
              <a:gd name="connsiteX5" fmla="*/ 1725561 w 2934929"/>
              <a:gd name="connsiteY5" fmla="*/ 1417851 h 1845554"/>
              <a:gd name="connsiteX6" fmla="*/ 2168013 w 2934929"/>
              <a:gd name="connsiteY6" fmla="*/ 1668573 h 1845554"/>
              <a:gd name="connsiteX7" fmla="*/ 2580968 w 2934929"/>
              <a:gd name="connsiteY7" fmla="*/ 1816057 h 1845554"/>
              <a:gd name="connsiteX8" fmla="*/ 2934929 w 2934929"/>
              <a:gd name="connsiteY8" fmla="*/ 1845554 h 1845554"/>
              <a:gd name="connsiteX0" fmla="*/ 0 w 2949678"/>
              <a:gd name="connsiteY0" fmla="*/ 17463 h 1846263"/>
              <a:gd name="connsiteX1" fmla="*/ 501445 w 2949678"/>
              <a:gd name="connsiteY1" fmla="*/ 2715 h 1846263"/>
              <a:gd name="connsiteX2" fmla="*/ 752168 w 2949678"/>
              <a:gd name="connsiteY2" fmla="*/ 76457 h 1846263"/>
              <a:gd name="connsiteX3" fmla="*/ 1342104 w 2949678"/>
              <a:gd name="connsiteY3" fmla="*/ 651644 h 1846263"/>
              <a:gd name="connsiteX4" fmla="*/ 1563330 w 2949678"/>
              <a:gd name="connsiteY4" fmla="*/ 1108844 h 1846263"/>
              <a:gd name="connsiteX5" fmla="*/ 1740310 w 2949678"/>
              <a:gd name="connsiteY5" fmla="*/ 1418560 h 1846263"/>
              <a:gd name="connsiteX6" fmla="*/ 2182762 w 2949678"/>
              <a:gd name="connsiteY6" fmla="*/ 1669282 h 1846263"/>
              <a:gd name="connsiteX7" fmla="*/ 2595717 w 2949678"/>
              <a:gd name="connsiteY7" fmla="*/ 1816766 h 1846263"/>
              <a:gd name="connsiteX8" fmla="*/ 2949678 w 2949678"/>
              <a:gd name="connsiteY8" fmla="*/ 1846263 h 184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9678" h="1846263">
                <a:moveTo>
                  <a:pt x="0" y="17463"/>
                </a:moveTo>
                <a:cubicBezTo>
                  <a:pt x="167148" y="12547"/>
                  <a:pt x="376084" y="-7117"/>
                  <a:pt x="501445" y="2715"/>
                </a:cubicBezTo>
                <a:cubicBezTo>
                  <a:pt x="626806" y="12547"/>
                  <a:pt x="612058" y="-31698"/>
                  <a:pt x="752168" y="76457"/>
                </a:cubicBezTo>
                <a:cubicBezTo>
                  <a:pt x="892278" y="184612"/>
                  <a:pt x="1206910" y="479580"/>
                  <a:pt x="1342104" y="651644"/>
                </a:cubicBezTo>
                <a:cubicBezTo>
                  <a:pt x="1477298" y="823708"/>
                  <a:pt x="1496962" y="981025"/>
                  <a:pt x="1563330" y="1108844"/>
                </a:cubicBezTo>
                <a:cubicBezTo>
                  <a:pt x="1629698" y="1236663"/>
                  <a:pt x="1637071" y="1325154"/>
                  <a:pt x="1740310" y="1418560"/>
                </a:cubicBezTo>
                <a:cubicBezTo>
                  <a:pt x="1843549" y="1511966"/>
                  <a:pt x="2040194" y="1602914"/>
                  <a:pt x="2182762" y="1669282"/>
                </a:cubicBezTo>
                <a:cubicBezTo>
                  <a:pt x="2325330" y="1735650"/>
                  <a:pt x="2467898" y="1787269"/>
                  <a:pt x="2595717" y="1816766"/>
                </a:cubicBezTo>
                <a:cubicBezTo>
                  <a:pt x="2723536" y="1846263"/>
                  <a:pt x="2836607" y="1846263"/>
                  <a:pt x="2949678" y="1846263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http://www.aspli.com/prdimgs/large/Water-depth-level-gauge-board-039H2O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056" t="1779" r="42411" b="-757"/>
          <a:stretch/>
        </p:blipFill>
        <p:spPr bwMode="auto">
          <a:xfrm>
            <a:off x="8111613" y="1333499"/>
            <a:ext cx="674520" cy="406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6465939" y="4432710"/>
            <a:ext cx="1607575" cy="165100"/>
            <a:chOff x="6465939" y="4432709"/>
            <a:chExt cx="1607574" cy="1651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465939" y="4432709"/>
              <a:ext cx="1607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050139" y="4483509"/>
              <a:ext cx="36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140139" y="4534309"/>
              <a:ext cx="1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194139" y="4597809"/>
              <a:ext cx="7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Flood Result (example)</a:t>
            </a:r>
            <a:br>
              <a:rPr lang="en-US" dirty="0" smtClean="0"/>
            </a:br>
            <a:r>
              <a:rPr lang="en-US" sz="2200" dirty="0" smtClean="0"/>
              <a:t>Decision: Demountable </a:t>
            </a:r>
            <a:r>
              <a:rPr lang="en-US" sz="2200" dirty="0" err="1" smtClean="0"/>
              <a:t>Defences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Not </a:t>
            </a:r>
            <a:r>
              <a:rPr lang="en-US" sz="2200" dirty="0" smtClean="0"/>
              <a:t>Raised</a:t>
            </a:r>
            <a:endParaRPr lang="en-GB" sz="2200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6408519" y="36794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408519" y="28666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476612" y="250190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47%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6476612" y="33529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97%</a:t>
            </a:r>
            <a:endParaRPr lang="en-GB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281940" y="2918601"/>
            <a:ext cx="78049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4270774" y="2350636"/>
            <a:ext cx="17972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Flooding</a:t>
            </a:r>
            <a:endParaRPr lang="en-GB" sz="3600" dirty="0"/>
          </a:p>
        </p:txBody>
      </p:sp>
      <p:pic>
        <p:nvPicPr>
          <p:cNvPr id="7174" name="Picture 6" descr="https://www.colourbox.com/preview/5414962-set-of-flying-100-dollars-banknotes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661" y="3960882"/>
            <a:ext cx="3420533" cy="256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7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20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20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20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32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31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sho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33499"/>
            <a:ext cx="3998193" cy="262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95536" y="3861048"/>
            <a:ext cx="446449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860032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60032" y="3645024"/>
            <a:ext cx="28803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48064" y="3645024"/>
            <a:ext cx="0" cy="216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5161935" y="3831866"/>
            <a:ext cx="2949679" cy="1846263"/>
          </a:xfrm>
          <a:custGeom>
            <a:avLst/>
            <a:gdLst>
              <a:gd name="connsiteX0" fmla="*/ 0 w 2934929"/>
              <a:gd name="connsiteY0" fmla="*/ 7551 h 1821603"/>
              <a:gd name="connsiteX1" fmla="*/ 516193 w 2934929"/>
              <a:gd name="connsiteY1" fmla="*/ 22300 h 1821603"/>
              <a:gd name="connsiteX2" fmla="*/ 737419 w 2934929"/>
              <a:gd name="connsiteY2" fmla="*/ 51797 h 1821603"/>
              <a:gd name="connsiteX3" fmla="*/ 1327355 w 2934929"/>
              <a:gd name="connsiteY3" fmla="*/ 626984 h 1821603"/>
              <a:gd name="connsiteX4" fmla="*/ 1548581 w 2934929"/>
              <a:gd name="connsiteY4" fmla="*/ 1084184 h 1821603"/>
              <a:gd name="connsiteX5" fmla="*/ 1725561 w 2934929"/>
              <a:gd name="connsiteY5" fmla="*/ 1393900 h 1821603"/>
              <a:gd name="connsiteX6" fmla="*/ 2168013 w 2934929"/>
              <a:gd name="connsiteY6" fmla="*/ 1644622 h 1821603"/>
              <a:gd name="connsiteX7" fmla="*/ 2580968 w 2934929"/>
              <a:gd name="connsiteY7" fmla="*/ 1792106 h 1821603"/>
              <a:gd name="connsiteX8" fmla="*/ 2934929 w 2934929"/>
              <a:gd name="connsiteY8" fmla="*/ 1821603 h 1821603"/>
              <a:gd name="connsiteX0" fmla="*/ 0 w 2934929"/>
              <a:gd name="connsiteY0" fmla="*/ 31502 h 1845554"/>
              <a:gd name="connsiteX1" fmla="*/ 486696 w 2934929"/>
              <a:gd name="connsiteY1" fmla="*/ 2006 h 1845554"/>
              <a:gd name="connsiteX2" fmla="*/ 737419 w 2934929"/>
              <a:gd name="connsiteY2" fmla="*/ 75748 h 1845554"/>
              <a:gd name="connsiteX3" fmla="*/ 1327355 w 2934929"/>
              <a:gd name="connsiteY3" fmla="*/ 650935 h 1845554"/>
              <a:gd name="connsiteX4" fmla="*/ 1548581 w 2934929"/>
              <a:gd name="connsiteY4" fmla="*/ 1108135 h 1845554"/>
              <a:gd name="connsiteX5" fmla="*/ 1725561 w 2934929"/>
              <a:gd name="connsiteY5" fmla="*/ 1417851 h 1845554"/>
              <a:gd name="connsiteX6" fmla="*/ 2168013 w 2934929"/>
              <a:gd name="connsiteY6" fmla="*/ 1668573 h 1845554"/>
              <a:gd name="connsiteX7" fmla="*/ 2580968 w 2934929"/>
              <a:gd name="connsiteY7" fmla="*/ 1816057 h 1845554"/>
              <a:gd name="connsiteX8" fmla="*/ 2934929 w 2934929"/>
              <a:gd name="connsiteY8" fmla="*/ 1845554 h 1845554"/>
              <a:gd name="connsiteX0" fmla="*/ 0 w 2949678"/>
              <a:gd name="connsiteY0" fmla="*/ 17463 h 1846263"/>
              <a:gd name="connsiteX1" fmla="*/ 501445 w 2949678"/>
              <a:gd name="connsiteY1" fmla="*/ 2715 h 1846263"/>
              <a:gd name="connsiteX2" fmla="*/ 752168 w 2949678"/>
              <a:gd name="connsiteY2" fmla="*/ 76457 h 1846263"/>
              <a:gd name="connsiteX3" fmla="*/ 1342104 w 2949678"/>
              <a:gd name="connsiteY3" fmla="*/ 651644 h 1846263"/>
              <a:gd name="connsiteX4" fmla="*/ 1563330 w 2949678"/>
              <a:gd name="connsiteY4" fmla="*/ 1108844 h 1846263"/>
              <a:gd name="connsiteX5" fmla="*/ 1740310 w 2949678"/>
              <a:gd name="connsiteY5" fmla="*/ 1418560 h 1846263"/>
              <a:gd name="connsiteX6" fmla="*/ 2182762 w 2949678"/>
              <a:gd name="connsiteY6" fmla="*/ 1669282 h 1846263"/>
              <a:gd name="connsiteX7" fmla="*/ 2595717 w 2949678"/>
              <a:gd name="connsiteY7" fmla="*/ 1816766 h 1846263"/>
              <a:gd name="connsiteX8" fmla="*/ 2949678 w 2949678"/>
              <a:gd name="connsiteY8" fmla="*/ 1846263 h 184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49678" h="1846263">
                <a:moveTo>
                  <a:pt x="0" y="17463"/>
                </a:moveTo>
                <a:cubicBezTo>
                  <a:pt x="167148" y="12547"/>
                  <a:pt x="376084" y="-7117"/>
                  <a:pt x="501445" y="2715"/>
                </a:cubicBezTo>
                <a:cubicBezTo>
                  <a:pt x="626806" y="12547"/>
                  <a:pt x="612058" y="-31698"/>
                  <a:pt x="752168" y="76457"/>
                </a:cubicBezTo>
                <a:cubicBezTo>
                  <a:pt x="892278" y="184612"/>
                  <a:pt x="1206910" y="479580"/>
                  <a:pt x="1342104" y="651644"/>
                </a:cubicBezTo>
                <a:cubicBezTo>
                  <a:pt x="1477298" y="823708"/>
                  <a:pt x="1496962" y="981025"/>
                  <a:pt x="1563330" y="1108844"/>
                </a:cubicBezTo>
                <a:cubicBezTo>
                  <a:pt x="1629698" y="1236663"/>
                  <a:pt x="1637071" y="1325154"/>
                  <a:pt x="1740310" y="1418560"/>
                </a:cubicBezTo>
                <a:cubicBezTo>
                  <a:pt x="1843549" y="1511966"/>
                  <a:pt x="2040194" y="1602914"/>
                  <a:pt x="2182762" y="1669282"/>
                </a:cubicBezTo>
                <a:cubicBezTo>
                  <a:pt x="2325330" y="1735650"/>
                  <a:pt x="2467898" y="1787269"/>
                  <a:pt x="2595717" y="1816766"/>
                </a:cubicBezTo>
                <a:cubicBezTo>
                  <a:pt x="2723536" y="1846263"/>
                  <a:pt x="2836607" y="1846263"/>
                  <a:pt x="2949678" y="1846263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http://www.aspli.com/prdimgs/large/Water-depth-level-gauge-board-039H2O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056" t="1779" r="42411" b="-757"/>
          <a:stretch/>
        </p:blipFill>
        <p:spPr bwMode="auto">
          <a:xfrm>
            <a:off x="8111613" y="1333499"/>
            <a:ext cx="674520" cy="406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6465939" y="4432710"/>
            <a:ext cx="1607575" cy="165100"/>
            <a:chOff x="6465939" y="4432709"/>
            <a:chExt cx="1607574" cy="1651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465939" y="4432709"/>
              <a:ext cx="1607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050139" y="4483509"/>
              <a:ext cx="36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140139" y="4534309"/>
              <a:ext cx="1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194139" y="4597809"/>
              <a:ext cx="7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Flood Result (example)</a:t>
            </a:r>
            <a:br>
              <a:rPr lang="en-US" dirty="0" smtClean="0"/>
            </a:br>
            <a:r>
              <a:rPr lang="en-US" sz="2200" dirty="0" smtClean="0"/>
              <a:t>Demountable </a:t>
            </a:r>
            <a:r>
              <a:rPr lang="en-US" sz="2200" dirty="0" err="1" smtClean="0"/>
              <a:t>Defences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00B050"/>
                </a:solidFill>
              </a:rPr>
              <a:t>Raised</a:t>
            </a:r>
            <a:endParaRPr lang="en-GB" sz="2200" dirty="0">
              <a:solidFill>
                <a:srgbClr val="00B050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6408519" y="36794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408519" y="2866665"/>
            <a:ext cx="7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476612" y="250190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47%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6476612" y="33529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97%</a:t>
            </a: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000" t="32831" r="33800" b="22923"/>
          <a:stretch/>
        </p:blipFill>
        <p:spPr bwMode="auto">
          <a:xfrm>
            <a:off x="7721982" y="1138213"/>
            <a:ext cx="376932" cy="328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3816326" y="2344970"/>
            <a:ext cx="24432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00B050"/>
                </a:solidFill>
              </a:rPr>
              <a:t>No Flooding</a:t>
            </a:r>
            <a:endParaRPr lang="en-GB" sz="3600" dirty="0">
              <a:solidFill>
                <a:srgbClr val="00B05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004048" y="2870200"/>
            <a:ext cx="0" cy="774824"/>
          </a:xfrm>
          <a:prstGeom prst="line">
            <a:avLst/>
          </a:prstGeom>
          <a:ln w="127000" cmpd="tri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073035" y="2918601"/>
            <a:ext cx="29376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 descr="http://i.ebayimg.com/00/s/NTY2WDg0OA==/z/034AAOSwGvhT84gl/$_32.JPG?set_id=880000500F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651" y="4315917"/>
            <a:ext cx="3241675" cy="2163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51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Description of Shop Owner X</a:t>
            </a:r>
            <a:br>
              <a:rPr lang="en-US" dirty="0" smtClean="0"/>
            </a:br>
            <a:endParaRPr lang="en-GB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089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THERE ARE </a:t>
            </a:r>
            <a:r>
              <a:rPr lang="en-US" sz="2000" dirty="0" smtClean="0"/>
              <a:t>THREE (VERY </a:t>
            </a:r>
            <a:r>
              <a:rPr lang="en-US" sz="2000" dirty="0"/>
              <a:t>DIFFERENT ) </a:t>
            </a:r>
            <a:r>
              <a:rPr lang="en-US" sz="2000" dirty="0" smtClean="0"/>
              <a:t>SHOPS </a:t>
            </a:r>
            <a:r>
              <a:rPr lang="en-US" sz="2000" dirty="0"/>
              <a:t>IN THE GAME….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In your shop you sell XXXX. Your initial savings </a:t>
            </a:r>
            <a:r>
              <a:rPr lang="en-US" sz="2000" dirty="0"/>
              <a:t>are € </a:t>
            </a:r>
            <a:r>
              <a:rPr lang="en-US" sz="2000" dirty="0" smtClean="0"/>
              <a:t>XXXXXX</a:t>
            </a:r>
            <a:endParaRPr lang="en-GB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200023"/>
              </p:ext>
            </p:extLst>
          </p:nvPr>
        </p:nvGraphicFramePr>
        <p:xfrm>
          <a:off x="465804" y="2706324"/>
          <a:ext cx="8077200" cy="181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4400"/>
                <a:gridCol w="1696537"/>
                <a:gridCol w="2255794"/>
                <a:gridCol w="194046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Loss if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flooded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Profit if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not flooded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 Nothing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€ XXXXXX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€ XXXXXX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€ XXXXXX</a:t>
                      </a:r>
                      <a:endParaRPr lang="en-GB" dirty="0"/>
                    </a:p>
                  </a:txBody>
                  <a:tcPr/>
                </a:tc>
              </a:tr>
              <a:tr h="436880">
                <a:tc>
                  <a:txBody>
                    <a:bodyPr/>
                    <a:lstStyle/>
                    <a:p>
                      <a:r>
                        <a:rPr lang="en-US" dirty="0" smtClean="0"/>
                        <a:t>Raise </a:t>
                      </a:r>
                      <a:r>
                        <a:rPr lang="en-US" dirty="0" err="1" smtClean="0"/>
                        <a:t>Defences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€ XXXXXX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€ XXXXXX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€ XXXXXX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Move</a:t>
                      </a:r>
                      <a:r>
                        <a:rPr lang="en-US" baseline="0" dirty="0" smtClean="0"/>
                        <a:t> Inventory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€ XXXXXX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€ XXXXXX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€ XXXXXX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410" name="Picture 2" descr="https://pixabay.com/static/uploads/photo/2013/07/13/11/31/shop-158317_640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1175" y="4457700"/>
            <a:ext cx="2616660" cy="20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54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6122</TotalTime>
  <Words>1536</Words>
  <Application>Microsoft Office PowerPoint</Application>
  <PresentationFormat>Affichage à l'écran (4:3)</PresentationFormat>
  <Paragraphs>414</Paragraphs>
  <Slides>34</Slides>
  <Notes>33</Notes>
  <HiddenSlides>3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35" baseType="lpstr">
      <vt:lpstr>Office Theme</vt:lpstr>
      <vt:lpstr>The Shopkeepers Dilemma A game on making decisions under uncertainty</vt:lpstr>
      <vt:lpstr>Introduction</vt:lpstr>
      <vt:lpstr>Introduction</vt:lpstr>
      <vt:lpstr>Responding to flood warnings</vt:lpstr>
      <vt:lpstr>Flood Bulletin (example) </vt:lpstr>
      <vt:lpstr>Flood Bulletin (example) </vt:lpstr>
      <vt:lpstr>Flood Result (example) Decision: Demountable Defences Not Raised</vt:lpstr>
      <vt:lpstr>Flood Result (example) Demountable Defences Raised</vt:lpstr>
      <vt:lpstr>Description of Shop Owner X </vt:lpstr>
      <vt:lpstr>Description of Shop Owner 1 This is handed out per person (not presented)</vt:lpstr>
      <vt:lpstr>Description of Shop Owner 2 This is handed out per person (not presented)</vt:lpstr>
      <vt:lpstr>Description of Shop Owner 3 This is handed out per person (not presented)</vt:lpstr>
      <vt:lpstr>The Forecast Process</vt:lpstr>
      <vt:lpstr>The Forecast Process</vt:lpstr>
      <vt:lpstr>The Objective</vt:lpstr>
      <vt:lpstr>Start the Game   Carefully assess the possible profits and losses for your shop  </vt:lpstr>
      <vt:lpstr>Flood Bulletin 1 </vt:lpstr>
      <vt:lpstr>Flood 1 – Result </vt:lpstr>
      <vt:lpstr>Flood 1 – Result </vt:lpstr>
      <vt:lpstr>Flood Bulletin 2 </vt:lpstr>
      <vt:lpstr>Flood 2 – Result </vt:lpstr>
      <vt:lpstr>Flood Bulletin 3 </vt:lpstr>
      <vt:lpstr>Flood 3 – Result </vt:lpstr>
      <vt:lpstr>Flood Bulletin 4 </vt:lpstr>
      <vt:lpstr>Flood 4 – Result </vt:lpstr>
      <vt:lpstr>Flood Bulletin 5 </vt:lpstr>
      <vt:lpstr>Flood 5 – Result</vt:lpstr>
      <vt:lpstr>Flood Bulletin 6 </vt:lpstr>
      <vt:lpstr>Flood 6 – Result: Flooding </vt:lpstr>
      <vt:lpstr>Flood Bulletin 7 </vt:lpstr>
      <vt:lpstr>Flood 7 – Result </vt:lpstr>
      <vt:lpstr>Wrap up</vt:lpstr>
      <vt:lpstr>Finding a Winner</vt:lpstr>
      <vt:lpstr>The world is not equal… …here it depends on the C/L ratio</vt:lpstr>
    </vt:vector>
  </TitlesOfParts>
  <Company>Stichting Deltares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game of making decisions under uncertainty: How sure must one be?</dc:title>
  <dc:creator>Micha Werner</dc:creator>
  <cp:lastModifiedBy>Maria-Helena Ramos</cp:lastModifiedBy>
  <cp:revision>128</cp:revision>
  <cp:lastPrinted>2016-04-15T13:05:17Z</cp:lastPrinted>
  <dcterms:created xsi:type="dcterms:W3CDTF">2016-03-08T23:38:02Z</dcterms:created>
  <dcterms:modified xsi:type="dcterms:W3CDTF">2017-05-22T10:35:21Z</dcterms:modified>
</cp:coreProperties>
</file>