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4"/>
  </p:notesMasterIdLst>
  <p:handoutMasterIdLst>
    <p:handoutMasterId r:id="rId25"/>
  </p:handoutMasterIdLst>
  <p:sldIdLst>
    <p:sldId id="643" r:id="rId2"/>
    <p:sldId id="642" r:id="rId3"/>
    <p:sldId id="644" r:id="rId4"/>
    <p:sldId id="647" r:id="rId5"/>
    <p:sldId id="665" r:id="rId6"/>
    <p:sldId id="645" r:id="rId7"/>
    <p:sldId id="648" r:id="rId8"/>
    <p:sldId id="580" r:id="rId9"/>
    <p:sldId id="649" r:id="rId10"/>
    <p:sldId id="650" r:id="rId11"/>
    <p:sldId id="651" r:id="rId12"/>
    <p:sldId id="653" r:id="rId13"/>
    <p:sldId id="669" r:id="rId14"/>
    <p:sldId id="423" r:id="rId15"/>
    <p:sldId id="654" r:id="rId16"/>
    <p:sldId id="655" r:id="rId17"/>
    <p:sldId id="656" r:id="rId18"/>
    <p:sldId id="657" r:id="rId19"/>
    <p:sldId id="658" r:id="rId20"/>
    <p:sldId id="646" r:id="rId21"/>
    <p:sldId id="659" r:id="rId22"/>
    <p:sldId id="661" r:id="rId23"/>
  </p:sldIdLst>
  <p:sldSz cx="9144000" cy="6858000" type="screen4x3"/>
  <p:notesSz cx="6797675" cy="9928225"/>
  <p:defaultTextStyle>
    <a:defPPr>
      <a:defRPr lang="de-DE"/>
    </a:defPPr>
    <a:lvl1pPr algn="l" rtl="0" eaLnBrk="0" fontAlgn="base" hangingPunct="0">
      <a:spcBef>
        <a:spcPct val="0"/>
      </a:spcBef>
      <a:spcAft>
        <a:spcPct val="0"/>
      </a:spcAft>
      <a:defRPr sz="2000" kern="1200">
        <a:solidFill>
          <a:schemeClr val="tx1"/>
        </a:solidFill>
        <a:latin typeface="Tahoma" pitchFamily="34" charset="0"/>
        <a:ea typeface="+mn-ea"/>
        <a:cs typeface="+mn-cs"/>
      </a:defRPr>
    </a:lvl1pPr>
    <a:lvl2pPr marL="457200" algn="l" rtl="0" eaLnBrk="0" fontAlgn="base" hangingPunct="0">
      <a:spcBef>
        <a:spcPct val="0"/>
      </a:spcBef>
      <a:spcAft>
        <a:spcPct val="0"/>
      </a:spcAft>
      <a:defRPr sz="2000" kern="1200">
        <a:solidFill>
          <a:schemeClr val="tx1"/>
        </a:solidFill>
        <a:latin typeface="Tahoma" pitchFamily="34" charset="0"/>
        <a:ea typeface="+mn-ea"/>
        <a:cs typeface="+mn-cs"/>
      </a:defRPr>
    </a:lvl2pPr>
    <a:lvl3pPr marL="914400" algn="l" rtl="0" eaLnBrk="0" fontAlgn="base" hangingPunct="0">
      <a:spcBef>
        <a:spcPct val="0"/>
      </a:spcBef>
      <a:spcAft>
        <a:spcPct val="0"/>
      </a:spcAft>
      <a:defRPr sz="2000"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sz="2000"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sz="2000" kern="1200">
        <a:solidFill>
          <a:schemeClr val="tx1"/>
        </a:solidFill>
        <a:latin typeface="Tahoma" pitchFamily="34" charset="0"/>
        <a:ea typeface="+mn-ea"/>
        <a:cs typeface="+mn-cs"/>
      </a:defRPr>
    </a:lvl5pPr>
    <a:lvl6pPr marL="2286000" algn="l" defTabSz="914400" rtl="0" eaLnBrk="1" latinLnBrk="0" hangingPunct="1">
      <a:defRPr sz="2000" kern="1200">
        <a:solidFill>
          <a:schemeClr val="tx1"/>
        </a:solidFill>
        <a:latin typeface="Tahoma" pitchFamily="34" charset="0"/>
        <a:ea typeface="+mn-ea"/>
        <a:cs typeface="+mn-cs"/>
      </a:defRPr>
    </a:lvl6pPr>
    <a:lvl7pPr marL="2743200" algn="l" defTabSz="914400" rtl="0" eaLnBrk="1" latinLnBrk="0" hangingPunct="1">
      <a:defRPr sz="2000" kern="1200">
        <a:solidFill>
          <a:schemeClr val="tx1"/>
        </a:solidFill>
        <a:latin typeface="Tahoma" pitchFamily="34" charset="0"/>
        <a:ea typeface="+mn-ea"/>
        <a:cs typeface="+mn-cs"/>
      </a:defRPr>
    </a:lvl7pPr>
    <a:lvl8pPr marL="3200400" algn="l" defTabSz="914400" rtl="0" eaLnBrk="1" latinLnBrk="0" hangingPunct="1">
      <a:defRPr sz="2000" kern="1200">
        <a:solidFill>
          <a:schemeClr val="tx1"/>
        </a:solidFill>
        <a:latin typeface="Tahoma" pitchFamily="34" charset="0"/>
        <a:ea typeface="+mn-ea"/>
        <a:cs typeface="+mn-cs"/>
      </a:defRPr>
    </a:lvl8pPr>
    <a:lvl9pPr marL="3657600" algn="l" defTabSz="914400" rtl="0" eaLnBrk="1" latinLnBrk="0" hangingPunct="1">
      <a:defRPr sz="20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9933"/>
    <a:srgbClr val="EAEAEA"/>
    <a:srgbClr val="99CCFF"/>
    <a:srgbClr val="333333"/>
    <a:srgbClr val="FFFFCC"/>
    <a:srgbClr val="FF99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84806" autoAdjust="0"/>
  </p:normalViewPr>
  <p:slideViewPr>
    <p:cSldViewPr>
      <p:cViewPr>
        <p:scale>
          <a:sx n="100" d="100"/>
          <a:sy n="100" d="100"/>
        </p:scale>
        <p:origin x="-1944" y="-372"/>
      </p:cViewPr>
      <p:guideLst>
        <p:guide orient="horz" pos="2160"/>
        <p:guide pos="2880"/>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3330"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884" cy="553723"/>
          </a:xfrm>
          <a:prstGeom prst="rect">
            <a:avLst/>
          </a:prstGeom>
          <a:noFill/>
          <a:ln w="9525">
            <a:noFill/>
            <a:miter lim="800000"/>
            <a:headEnd/>
            <a:tailEnd/>
          </a:ln>
          <a:effectLst/>
        </p:spPr>
        <p:txBody>
          <a:bodyPr vert="horz" wrap="square" lIns="92263" tIns="46131" rIns="92263" bIns="46131" numCol="1" anchor="t" anchorCtr="0" compatLnSpc="1">
            <a:prstTxWarp prst="textNoShape">
              <a:avLst/>
            </a:prstTxWarp>
          </a:bodyPr>
          <a:lstStyle>
            <a:lvl1pPr defTabSz="922338">
              <a:defRPr sz="1200">
                <a:latin typeface="Times New Roman" pitchFamily="18" charset="0"/>
              </a:defRPr>
            </a:lvl1pPr>
          </a:lstStyle>
          <a:p>
            <a:endParaRPr lang="de-DE"/>
          </a:p>
        </p:txBody>
      </p:sp>
      <p:sp>
        <p:nvSpPr>
          <p:cNvPr id="8195" name="Rectangle 3"/>
          <p:cNvSpPr>
            <a:spLocks noGrp="1" noChangeArrowheads="1"/>
          </p:cNvSpPr>
          <p:nvPr>
            <p:ph type="dt" sz="quarter" idx="1"/>
          </p:nvPr>
        </p:nvSpPr>
        <p:spPr bwMode="auto">
          <a:xfrm>
            <a:off x="3851792" y="0"/>
            <a:ext cx="2945884" cy="553723"/>
          </a:xfrm>
          <a:prstGeom prst="rect">
            <a:avLst/>
          </a:prstGeom>
          <a:noFill/>
          <a:ln w="9525">
            <a:noFill/>
            <a:miter lim="800000"/>
            <a:headEnd/>
            <a:tailEnd/>
          </a:ln>
          <a:effectLst/>
        </p:spPr>
        <p:txBody>
          <a:bodyPr vert="horz" wrap="square" lIns="92263" tIns="46131" rIns="92263" bIns="46131" numCol="1" anchor="t" anchorCtr="0" compatLnSpc="1">
            <a:prstTxWarp prst="textNoShape">
              <a:avLst/>
            </a:prstTxWarp>
          </a:bodyPr>
          <a:lstStyle>
            <a:lvl1pPr algn="r" defTabSz="922338">
              <a:defRPr sz="1200">
                <a:latin typeface="Times New Roman" pitchFamily="18" charset="0"/>
              </a:defRPr>
            </a:lvl1pPr>
          </a:lstStyle>
          <a:p>
            <a:endParaRPr lang="de-DE"/>
          </a:p>
        </p:txBody>
      </p:sp>
      <p:sp>
        <p:nvSpPr>
          <p:cNvPr id="8196" name="Rectangle 4"/>
          <p:cNvSpPr>
            <a:spLocks noGrp="1" noChangeArrowheads="1"/>
          </p:cNvSpPr>
          <p:nvPr>
            <p:ph type="ftr" sz="quarter" idx="2"/>
          </p:nvPr>
        </p:nvSpPr>
        <p:spPr bwMode="auto">
          <a:xfrm>
            <a:off x="0" y="9376657"/>
            <a:ext cx="2945884" cy="551568"/>
          </a:xfrm>
          <a:prstGeom prst="rect">
            <a:avLst/>
          </a:prstGeom>
          <a:noFill/>
          <a:ln w="9525">
            <a:noFill/>
            <a:miter lim="800000"/>
            <a:headEnd/>
            <a:tailEnd/>
          </a:ln>
          <a:effectLst/>
        </p:spPr>
        <p:txBody>
          <a:bodyPr vert="horz" wrap="square" lIns="92263" tIns="46131" rIns="92263" bIns="46131" numCol="1" anchor="b" anchorCtr="0" compatLnSpc="1">
            <a:prstTxWarp prst="textNoShape">
              <a:avLst/>
            </a:prstTxWarp>
          </a:bodyPr>
          <a:lstStyle>
            <a:lvl1pPr defTabSz="922338">
              <a:defRPr sz="1200">
                <a:latin typeface="Times New Roman" pitchFamily="18" charset="0"/>
              </a:defRPr>
            </a:lvl1pPr>
          </a:lstStyle>
          <a:p>
            <a:r>
              <a:rPr lang="de-DE"/>
              <a:t>Massimiliano Zappa</a:t>
            </a:r>
          </a:p>
        </p:txBody>
      </p:sp>
      <p:sp>
        <p:nvSpPr>
          <p:cNvPr id="8197" name="Rectangle 5"/>
          <p:cNvSpPr>
            <a:spLocks noGrp="1" noChangeArrowheads="1"/>
          </p:cNvSpPr>
          <p:nvPr>
            <p:ph type="sldNum" sz="quarter" idx="3"/>
          </p:nvPr>
        </p:nvSpPr>
        <p:spPr bwMode="auto">
          <a:xfrm>
            <a:off x="3495499" y="9376657"/>
            <a:ext cx="3302177" cy="551568"/>
          </a:xfrm>
          <a:prstGeom prst="rect">
            <a:avLst/>
          </a:prstGeom>
          <a:noFill/>
          <a:ln w="9525">
            <a:noFill/>
            <a:miter lim="800000"/>
            <a:headEnd/>
            <a:tailEnd/>
          </a:ln>
          <a:effectLst/>
        </p:spPr>
        <p:txBody>
          <a:bodyPr vert="horz" wrap="square" lIns="92263" tIns="46131" rIns="92263" bIns="46131" numCol="1" anchor="b" anchorCtr="0" compatLnSpc="1">
            <a:prstTxWarp prst="textNoShape">
              <a:avLst/>
            </a:prstTxWarp>
          </a:bodyPr>
          <a:lstStyle>
            <a:lvl1pPr algn="r" defTabSz="922338">
              <a:defRPr sz="1200">
                <a:latin typeface="Times New Roman" pitchFamily="18" charset="0"/>
              </a:defRPr>
            </a:lvl1pPr>
          </a:lstStyle>
          <a:p>
            <a:fld id="{3E8014CE-154D-48DF-BEAE-A3D30A106FFD}" type="slidenum">
              <a:rPr lang="de-DE"/>
              <a:pPr/>
              <a:t>‹N°›</a:t>
            </a:fld>
            <a:r>
              <a:rPr lang="de-DE"/>
              <a:t>	</a:t>
            </a:r>
            <a:r>
              <a:rPr lang="de-DE" sz="1400"/>
              <a:t>WSL</a:t>
            </a:r>
          </a:p>
        </p:txBody>
      </p:sp>
    </p:spTree>
    <p:extLst>
      <p:ext uri="{BB962C8B-B14F-4D97-AF65-F5344CB8AC3E}">
        <p14:creationId xmlns:p14="http://schemas.microsoft.com/office/powerpoint/2010/main" val="4393208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5884" cy="553723"/>
          </a:xfrm>
          <a:prstGeom prst="rect">
            <a:avLst/>
          </a:prstGeom>
          <a:noFill/>
          <a:ln w="9525">
            <a:noFill/>
            <a:miter lim="800000"/>
            <a:headEnd/>
            <a:tailEnd/>
          </a:ln>
          <a:effectLst/>
        </p:spPr>
        <p:txBody>
          <a:bodyPr vert="horz" wrap="square" lIns="92263" tIns="46131" rIns="92263" bIns="46131" numCol="1" anchor="t" anchorCtr="0" compatLnSpc="1">
            <a:prstTxWarp prst="textNoShape">
              <a:avLst/>
            </a:prstTxWarp>
          </a:bodyPr>
          <a:lstStyle>
            <a:lvl1pPr defTabSz="922338">
              <a:defRPr sz="1200">
                <a:latin typeface="Times New Roman" pitchFamily="18" charset="0"/>
              </a:defRPr>
            </a:lvl1pPr>
          </a:lstStyle>
          <a:p>
            <a:endParaRPr lang="de-DE"/>
          </a:p>
        </p:txBody>
      </p:sp>
      <p:sp>
        <p:nvSpPr>
          <p:cNvPr id="10243" name="Rectangle 3"/>
          <p:cNvSpPr>
            <a:spLocks noGrp="1" noChangeArrowheads="1"/>
          </p:cNvSpPr>
          <p:nvPr>
            <p:ph type="dt" idx="1"/>
          </p:nvPr>
        </p:nvSpPr>
        <p:spPr bwMode="auto">
          <a:xfrm>
            <a:off x="3851792" y="0"/>
            <a:ext cx="2945884" cy="553723"/>
          </a:xfrm>
          <a:prstGeom prst="rect">
            <a:avLst/>
          </a:prstGeom>
          <a:noFill/>
          <a:ln w="9525">
            <a:noFill/>
            <a:miter lim="800000"/>
            <a:headEnd/>
            <a:tailEnd/>
          </a:ln>
          <a:effectLst/>
        </p:spPr>
        <p:txBody>
          <a:bodyPr vert="horz" wrap="square" lIns="92263" tIns="46131" rIns="92263" bIns="46131" numCol="1" anchor="t" anchorCtr="0" compatLnSpc="1">
            <a:prstTxWarp prst="textNoShape">
              <a:avLst/>
            </a:prstTxWarp>
          </a:bodyPr>
          <a:lstStyle>
            <a:lvl1pPr algn="r" defTabSz="922338">
              <a:defRPr sz="1200">
                <a:latin typeface="Times New Roman" pitchFamily="18" charset="0"/>
              </a:defRPr>
            </a:lvl1pPr>
          </a:lstStyle>
          <a:p>
            <a:endParaRPr lang="de-DE"/>
          </a:p>
        </p:txBody>
      </p:sp>
      <p:sp>
        <p:nvSpPr>
          <p:cNvPr id="10244" name="Rectangle 4"/>
          <p:cNvSpPr>
            <a:spLocks noGrp="1" noRot="1" noChangeAspect="1" noChangeArrowheads="1" noTextEdit="1"/>
          </p:cNvSpPr>
          <p:nvPr>
            <p:ph type="sldImg" idx="2"/>
          </p:nvPr>
        </p:nvSpPr>
        <p:spPr bwMode="auto">
          <a:xfrm>
            <a:off x="903288" y="773113"/>
            <a:ext cx="4997450" cy="374967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05908" y="4744349"/>
            <a:ext cx="4985861" cy="4410390"/>
          </a:xfrm>
          <a:prstGeom prst="rect">
            <a:avLst/>
          </a:prstGeom>
          <a:noFill/>
          <a:ln w="9525">
            <a:noFill/>
            <a:miter lim="800000"/>
            <a:headEnd/>
            <a:tailEnd/>
          </a:ln>
          <a:effectLst/>
        </p:spPr>
        <p:txBody>
          <a:bodyPr vert="horz" wrap="square" lIns="92263" tIns="46131" rIns="92263" bIns="4613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246" name="Rectangle 6"/>
          <p:cNvSpPr>
            <a:spLocks noGrp="1" noChangeArrowheads="1"/>
          </p:cNvSpPr>
          <p:nvPr>
            <p:ph type="ftr" sz="quarter" idx="4"/>
          </p:nvPr>
        </p:nvSpPr>
        <p:spPr bwMode="auto">
          <a:xfrm>
            <a:off x="0" y="9376657"/>
            <a:ext cx="2945884" cy="551568"/>
          </a:xfrm>
          <a:prstGeom prst="rect">
            <a:avLst/>
          </a:prstGeom>
          <a:noFill/>
          <a:ln w="9525">
            <a:noFill/>
            <a:miter lim="800000"/>
            <a:headEnd/>
            <a:tailEnd/>
          </a:ln>
          <a:effectLst/>
        </p:spPr>
        <p:txBody>
          <a:bodyPr vert="horz" wrap="square" lIns="92263" tIns="46131" rIns="92263" bIns="46131" numCol="1" anchor="b" anchorCtr="0" compatLnSpc="1">
            <a:prstTxWarp prst="textNoShape">
              <a:avLst/>
            </a:prstTxWarp>
          </a:bodyPr>
          <a:lstStyle>
            <a:lvl1pPr defTabSz="922338">
              <a:defRPr sz="1200">
                <a:latin typeface="Times New Roman" pitchFamily="18" charset="0"/>
              </a:defRPr>
            </a:lvl1pPr>
          </a:lstStyle>
          <a:p>
            <a:endParaRPr lang="de-DE"/>
          </a:p>
        </p:txBody>
      </p:sp>
      <p:sp>
        <p:nvSpPr>
          <p:cNvPr id="10247" name="Rectangle 7"/>
          <p:cNvSpPr>
            <a:spLocks noGrp="1" noChangeArrowheads="1"/>
          </p:cNvSpPr>
          <p:nvPr>
            <p:ph type="sldNum" sz="quarter" idx="5"/>
          </p:nvPr>
        </p:nvSpPr>
        <p:spPr bwMode="auto">
          <a:xfrm>
            <a:off x="3851792" y="9376657"/>
            <a:ext cx="2945884" cy="551568"/>
          </a:xfrm>
          <a:prstGeom prst="rect">
            <a:avLst/>
          </a:prstGeom>
          <a:noFill/>
          <a:ln w="9525">
            <a:noFill/>
            <a:miter lim="800000"/>
            <a:headEnd/>
            <a:tailEnd/>
          </a:ln>
          <a:effectLst/>
        </p:spPr>
        <p:txBody>
          <a:bodyPr vert="horz" wrap="square" lIns="92263" tIns="46131" rIns="92263" bIns="46131" numCol="1" anchor="b" anchorCtr="0" compatLnSpc="1">
            <a:prstTxWarp prst="textNoShape">
              <a:avLst/>
            </a:prstTxWarp>
          </a:bodyPr>
          <a:lstStyle>
            <a:lvl1pPr algn="r" defTabSz="922338">
              <a:defRPr sz="1200">
                <a:latin typeface="Times New Roman" pitchFamily="18" charset="0"/>
              </a:defRPr>
            </a:lvl1pPr>
          </a:lstStyle>
          <a:p>
            <a:fld id="{8C6684F8-DA14-467A-8659-8E3A52C5F8F0}" type="slidenum">
              <a:rPr lang="de-DE"/>
              <a:pPr/>
              <a:t>‹N°›</a:t>
            </a:fld>
            <a:endParaRPr lang="de-DE"/>
          </a:p>
        </p:txBody>
      </p:sp>
    </p:spTree>
    <p:extLst>
      <p:ext uri="{BB962C8B-B14F-4D97-AF65-F5344CB8AC3E}">
        <p14:creationId xmlns:p14="http://schemas.microsoft.com/office/powerpoint/2010/main" val="4006409450"/>
      </p:ext>
    </p:extLst>
  </p:cSld>
  <p:clrMap bg1="lt1" tx1="dk1" bg2="lt2" tx2="dk2" accent1="accent1" accent2="accent2" accent3="accent3" accent4="accent4" accent5="accent5" accent6="accent6" hlink="hlink" folHlink="folHlink"/>
  <p:notesStyle>
    <a:lvl1pPr algn="l" rtl="0" eaLnBrk="0" fontAlgn="base" hangingPunct="0">
      <a:lnSpc>
        <a:spcPct val="150000"/>
      </a:lnSpc>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lnSpc>
        <a:spcPct val="150000"/>
      </a:lnSpc>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lnSpc>
        <a:spcPct val="150000"/>
      </a:lnSpc>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lnSpc>
        <a:spcPct val="150000"/>
      </a:lnSpc>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lnSpc>
        <a:spcPct val="150000"/>
      </a:lnSpc>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903288" y="781050"/>
            <a:ext cx="4997450" cy="3749675"/>
          </a:xfrm>
          <a:ln/>
        </p:spPr>
      </p:sp>
      <p:sp>
        <p:nvSpPr>
          <p:cNvPr id="395267" name="Rectangle 3"/>
          <p:cNvSpPr>
            <a:spLocks noGrp="1" noChangeArrowheads="1"/>
          </p:cNvSpPr>
          <p:nvPr>
            <p:ph type="body" idx="1"/>
          </p:nvPr>
        </p:nvSpPr>
        <p:spPr/>
        <p:txBody>
          <a:bodyPr/>
          <a:lstStyle/>
          <a:p>
            <a:endParaRPr lang="en-GB" baseline="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8C6684F8-DA14-467A-8659-8E3A52C5F8F0}"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903288" y="781050"/>
            <a:ext cx="4997450" cy="3749675"/>
          </a:xfrm>
          <a:ln/>
        </p:spPr>
      </p:sp>
      <p:sp>
        <p:nvSpPr>
          <p:cNvPr id="395267" name="Rectangle 3"/>
          <p:cNvSpPr>
            <a:spLocks noGrp="1" noChangeArrowheads="1"/>
          </p:cNvSpPr>
          <p:nvPr>
            <p:ph type="body" idx="1"/>
          </p:nvPr>
        </p:nvSpPr>
        <p:spPr/>
        <p:txBody>
          <a:bodyPr/>
          <a:lstStyle/>
          <a:p>
            <a:r>
              <a:rPr lang="en-GB" dirty="0" smtClean="0"/>
              <a:t>The probabilistic</a:t>
            </a:r>
            <a:r>
              <a:rPr lang="en-GB" baseline="0" dirty="0" smtClean="0"/>
              <a:t> </a:t>
            </a:r>
            <a:r>
              <a:rPr lang="en-GB" dirty="0" smtClean="0"/>
              <a:t>Cosmo-</a:t>
            </a:r>
            <a:r>
              <a:rPr lang="en-GB" dirty="0" err="1" smtClean="0"/>
              <a:t>Leps</a:t>
            </a:r>
            <a:r>
              <a:rPr lang="en-GB" dirty="0" smtClean="0"/>
              <a:t> was better than the deterministic Cosmo-7</a:t>
            </a:r>
          </a:p>
          <a:p>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8C6684F8-DA14-467A-8659-8E3A52C5F8F0}" type="slidenum">
              <a:rPr lang="de-DE" smtClean="0"/>
              <a:pPr/>
              <a:t>2</a:t>
            </a:fld>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903288" y="781050"/>
            <a:ext cx="4997450" cy="3749675"/>
          </a:xfrm>
          <a:ln/>
        </p:spPr>
      </p:sp>
      <p:sp>
        <p:nvSpPr>
          <p:cNvPr id="395267" name="Rectangle 3"/>
          <p:cNvSpPr>
            <a:spLocks noGrp="1" noChangeArrowheads="1"/>
          </p:cNvSpPr>
          <p:nvPr>
            <p:ph type="body" idx="1"/>
          </p:nvPr>
        </p:nvSpPr>
        <p:spPr/>
        <p:txBody>
          <a:bodyPr/>
          <a:lstStyle/>
          <a:p>
            <a:r>
              <a:rPr lang="en-GB" dirty="0"/>
              <a:t>0.5 Minutes TT 0.5</a:t>
            </a:r>
          </a:p>
          <a:p>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903288" y="781050"/>
            <a:ext cx="4997450" cy="3749675"/>
          </a:xfrm>
          <a:ln/>
        </p:spPr>
      </p:sp>
      <p:sp>
        <p:nvSpPr>
          <p:cNvPr id="395267" name="Rectangle 3"/>
          <p:cNvSpPr>
            <a:spLocks noGrp="1" noChangeArrowheads="1"/>
          </p:cNvSpPr>
          <p:nvPr>
            <p:ph type="body" idx="1"/>
          </p:nvPr>
        </p:nvSpPr>
        <p:spPr/>
        <p:txBody>
          <a:bodyPr/>
          <a:lstStyle/>
          <a:p>
            <a:r>
              <a:rPr lang="en-GB" dirty="0"/>
              <a:t>0.5 Minutes TT 0.5</a:t>
            </a:r>
          </a:p>
          <a:p>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903288" y="781050"/>
            <a:ext cx="4997450" cy="3749675"/>
          </a:xfrm>
          <a:ln/>
        </p:spPr>
      </p:sp>
      <p:sp>
        <p:nvSpPr>
          <p:cNvPr id="395267" name="Rectangle 3"/>
          <p:cNvSpPr>
            <a:spLocks noGrp="1" noChangeArrowheads="1"/>
          </p:cNvSpPr>
          <p:nvPr>
            <p:ph type="body" idx="1"/>
          </p:nvPr>
        </p:nvSpPr>
        <p:spPr/>
        <p:txBody>
          <a:bodyPr/>
          <a:lstStyle/>
          <a:p>
            <a:r>
              <a:rPr lang="en-GB" dirty="0" smtClean="0"/>
              <a:t>The</a:t>
            </a:r>
            <a:r>
              <a:rPr lang="en-GB" baseline="0" dirty="0" smtClean="0"/>
              <a:t> expression/concept of the wisdom of the crowds was first established by Francis Galton. </a:t>
            </a:r>
          </a:p>
          <a:p>
            <a:r>
              <a:rPr lang="en-GB" baseline="0" dirty="0" smtClean="0"/>
              <a:t>Once upon a time, in fall 1906 to be precise, 85-year old Francis Galton went to see the livestock show in Plymouth (southern England).</a:t>
            </a:r>
          </a:p>
          <a:p>
            <a:r>
              <a:rPr lang="en-GB" baseline="0" dirty="0" smtClean="0"/>
              <a:t>For entertainment there was a weight-judging competition where people had to estimate the weight of an ox and write down their estimate on a card.</a:t>
            </a:r>
          </a:p>
          <a:p>
            <a:r>
              <a:rPr lang="en-GB" baseline="0" dirty="0" smtClean="0"/>
              <a:t>Of course there was a price for the one that got closest to the actual weight of the ox.</a:t>
            </a:r>
          </a:p>
          <a:p>
            <a:r>
              <a:rPr lang="en-GB" baseline="0" dirty="0" smtClean="0"/>
              <a:t>Francis, however, was more interested in statistics than in </a:t>
            </a:r>
            <a:r>
              <a:rPr lang="en-GB" baseline="0" dirty="0" err="1" smtClean="0"/>
              <a:t>oxes</a:t>
            </a:r>
            <a:r>
              <a:rPr lang="en-GB" baseline="0" dirty="0" smtClean="0"/>
              <a:t>. So he went home to analyse the 800 collected cards.</a:t>
            </a:r>
          </a:p>
          <a:p>
            <a:r>
              <a:rPr lang="en-GB" baseline="0" dirty="0" smtClean="0"/>
              <a:t>To his surprise, the crowd was pretty good in its estimate. </a:t>
            </a:r>
          </a:p>
          <a:p>
            <a:r>
              <a:rPr lang="en-GB" baseline="0" dirty="0" smtClean="0"/>
              <a:t>The median of all the estimates was 1207 pounds,</a:t>
            </a:r>
          </a:p>
          <a:p>
            <a:r>
              <a:rPr lang="en-GB" baseline="0" dirty="0" smtClean="0"/>
              <a:t>Whereas the true weight of the ox was 1198 pounds,</a:t>
            </a:r>
          </a:p>
          <a:p>
            <a:r>
              <a:rPr lang="en-GB" baseline="0" dirty="0" smtClean="0"/>
              <a:t>So the error of the crowd was below 0.8 %.</a:t>
            </a:r>
          </a:p>
          <a:p>
            <a:r>
              <a:rPr lang="en-GB" baseline="0" dirty="0" smtClean="0"/>
              <a:t>Francis Galton published his findings about the ox and the crowd in Nature.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903288" y="781050"/>
            <a:ext cx="4997450" cy="3749675"/>
          </a:xfrm>
          <a:ln/>
        </p:spPr>
      </p:sp>
      <p:sp>
        <p:nvSpPr>
          <p:cNvPr id="395267" name="Rectangle 3"/>
          <p:cNvSpPr>
            <a:spLocks noGrp="1" noChangeArrowheads="1"/>
          </p:cNvSpPr>
          <p:nvPr>
            <p:ph type="body" idx="1"/>
          </p:nvPr>
        </p:nvSpPr>
        <p:spPr/>
        <p:txBody>
          <a:bodyPr/>
          <a:lstStyle/>
          <a:p>
            <a:r>
              <a:rPr lang="en-GB" dirty="0" smtClean="0"/>
              <a:t>Another nice example of the wisdom of the crowds is the audience assistance in the “who wants to be a millionaire” show.</a:t>
            </a:r>
          </a:p>
          <a:p>
            <a:r>
              <a:rPr lang="en-GB" dirty="0" smtClean="0"/>
              <a:t>In</a:t>
            </a:r>
            <a:r>
              <a:rPr lang="en-GB" baseline="0" dirty="0" smtClean="0"/>
              <a:t> about 91 % the audience gets the right answer.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Rot="1" noChangeAspect="1" noChangeArrowheads="1" noTextEdit="1"/>
          </p:cNvSpPr>
          <p:nvPr>
            <p:ph type="sldImg"/>
          </p:nvPr>
        </p:nvSpPr>
        <p:spPr>
          <a:xfrm>
            <a:off x="903288" y="781050"/>
            <a:ext cx="4997450" cy="3749675"/>
          </a:xfrm>
          <a:ln/>
        </p:spPr>
      </p:sp>
      <p:sp>
        <p:nvSpPr>
          <p:cNvPr id="395267" name="Rectangle 3"/>
          <p:cNvSpPr>
            <a:spLocks noGrp="1" noChangeArrowheads="1"/>
          </p:cNvSpPr>
          <p:nvPr>
            <p:ph type="body" idx="1"/>
          </p:nvPr>
        </p:nvSpPr>
        <p:spPr/>
        <p:txBody>
          <a:bodyPr/>
          <a:lstStyle/>
          <a:p>
            <a:r>
              <a:rPr lang="en-GB" dirty="0" smtClean="0"/>
              <a:t>The</a:t>
            </a:r>
            <a:r>
              <a:rPr lang="en-GB" baseline="0" dirty="0" smtClean="0"/>
              <a:t> questions are from all domains and ranges of difficulties.</a:t>
            </a:r>
          </a:p>
          <a:p>
            <a:r>
              <a:rPr lang="en-GB" baseline="0" dirty="0" smtClean="0"/>
              <a:t>And the poll is drawn from a random group of people who happen to spend a weekday afternoon in a TV studio.</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Even if only a few persons know the right answer, this will stick out,</a:t>
            </a:r>
            <a:r>
              <a:rPr lang="en-GB" baseline="0" dirty="0" smtClean="0"/>
              <a:t> because the answers of the persons who have no idea will distribute about normally over all the answers. </a:t>
            </a:r>
            <a:endParaRPr lang="en-GB" dirty="0" smtClean="0"/>
          </a:p>
          <a:p>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The same </a:t>
            </a:r>
            <a:r>
              <a:rPr lang="de-DE" dirty="0" err="1" smtClean="0"/>
              <a:t>concept</a:t>
            </a:r>
            <a:r>
              <a:rPr lang="de-DE" dirty="0" smtClean="0"/>
              <a:t> </a:t>
            </a:r>
            <a:r>
              <a:rPr lang="de-DE" dirty="0" err="1" smtClean="0"/>
              <a:t>can</a:t>
            </a:r>
            <a:r>
              <a:rPr lang="de-DE" dirty="0" smtClean="0"/>
              <a:t> </a:t>
            </a:r>
            <a:r>
              <a:rPr lang="de-DE" dirty="0" err="1" smtClean="0"/>
              <a:t>be</a:t>
            </a:r>
            <a:r>
              <a:rPr lang="de-DE" dirty="0" smtClean="0"/>
              <a:t> </a:t>
            </a:r>
            <a:r>
              <a:rPr lang="de-DE" dirty="0" err="1" smtClean="0"/>
              <a:t>translated</a:t>
            </a:r>
            <a:r>
              <a:rPr lang="de-DE" dirty="0" smtClean="0"/>
              <a:t> </a:t>
            </a:r>
            <a:r>
              <a:rPr lang="de-DE" dirty="0" err="1" smtClean="0"/>
              <a:t>into</a:t>
            </a:r>
            <a:r>
              <a:rPr lang="de-DE" baseline="0" dirty="0" smtClean="0"/>
              <a:t> </a:t>
            </a:r>
            <a:r>
              <a:rPr lang="de-DE" baseline="0" dirty="0" err="1" smtClean="0"/>
              <a:t>the</a:t>
            </a:r>
            <a:r>
              <a:rPr lang="de-DE" baseline="0" dirty="0" smtClean="0"/>
              <a:t> </a:t>
            </a:r>
            <a:r>
              <a:rPr lang="de-DE" baseline="0" dirty="0" err="1" smtClean="0"/>
              <a:t>world</a:t>
            </a:r>
            <a:r>
              <a:rPr lang="de-DE" baseline="0" dirty="0" smtClean="0"/>
              <a:t> </a:t>
            </a:r>
            <a:r>
              <a:rPr lang="de-DE" baseline="0" dirty="0" err="1" smtClean="0"/>
              <a:t>of</a:t>
            </a:r>
            <a:r>
              <a:rPr lang="de-DE" baseline="0" dirty="0" smtClean="0"/>
              <a:t> </a:t>
            </a:r>
            <a:r>
              <a:rPr lang="de-DE" baseline="0" dirty="0" err="1" smtClean="0"/>
              <a:t>hydrological</a:t>
            </a:r>
            <a:r>
              <a:rPr lang="de-DE" baseline="0" dirty="0" smtClean="0"/>
              <a:t> </a:t>
            </a:r>
            <a:r>
              <a:rPr lang="de-DE" baseline="0" dirty="0" err="1" smtClean="0"/>
              <a:t>ensemble</a:t>
            </a:r>
            <a:r>
              <a:rPr lang="de-DE" baseline="0" dirty="0" smtClean="0"/>
              <a:t> </a:t>
            </a:r>
            <a:r>
              <a:rPr lang="de-DE" baseline="0" dirty="0" err="1" smtClean="0"/>
              <a:t>prediction</a:t>
            </a:r>
            <a:r>
              <a:rPr lang="de-DE" baseline="0" dirty="0" smtClean="0"/>
              <a:t>.</a:t>
            </a:r>
          </a:p>
          <a:p>
            <a:r>
              <a:rPr lang="de-DE" baseline="0" dirty="0" smtClean="0"/>
              <a:t>An </a:t>
            </a:r>
            <a:r>
              <a:rPr lang="de-DE" baseline="0" dirty="0" err="1" smtClean="0"/>
              <a:t>ensemble</a:t>
            </a:r>
            <a:r>
              <a:rPr lang="de-DE" baseline="0" dirty="0" smtClean="0"/>
              <a:t> </a:t>
            </a:r>
            <a:r>
              <a:rPr lang="de-DE" baseline="0" dirty="0" err="1" smtClean="0"/>
              <a:t>forecast</a:t>
            </a:r>
            <a:r>
              <a:rPr lang="de-DE" baseline="0" dirty="0" smtClean="0"/>
              <a:t> </a:t>
            </a:r>
            <a:r>
              <a:rPr lang="de-DE" baseline="0" dirty="0" err="1" smtClean="0"/>
              <a:t>is</a:t>
            </a:r>
            <a:r>
              <a:rPr lang="de-DE" baseline="0" dirty="0" smtClean="0"/>
              <a:t> </a:t>
            </a:r>
            <a:r>
              <a:rPr lang="de-DE" baseline="0" dirty="0" err="1" smtClean="0"/>
              <a:t>basically</a:t>
            </a:r>
            <a:r>
              <a:rPr lang="de-DE" baseline="0" dirty="0" smtClean="0"/>
              <a:t> a </a:t>
            </a:r>
            <a:r>
              <a:rPr lang="de-DE" baseline="0" dirty="0" err="1" smtClean="0"/>
              <a:t>crowd</a:t>
            </a:r>
            <a:r>
              <a:rPr lang="de-DE" baseline="0" dirty="0" smtClean="0"/>
              <a:t> </a:t>
            </a:r>
            <a:r>
              <a:rPr lang="de-DE" baseline="0" dirty="0" err="1" smtClean="0"/>
              <a:t>of</a:t>
            </a:r>
            <a:r>
              <a:rPr lang="de-DE" baseline="0" dirty="0" smtClean="0"/>
              <a:t> </a:t>
            </a:r>
            <a:r>
              <a:rPr lang="de-DE" baseline="0" dirty="0" err="1" smtClean="0"/>
              <a:t>members</a:t>
            </a:r>
            <a:r>
              <a:rPr lang="de-DE" baseline="0" dirty="0" smtClean="0"/>
              <a:t>.</a:t>
            </a:r>
            <a:endParaRPr lang="de-DE" dirty="0"/>
          </a:p>
        </p:txBody>
      </p:sp>
      <p:sp>
        <p:nvSpPr>
          <p:cNvPr id="4" name="Foliennummernplatzhalter 3"/>
          <p:cNvSpPr>
            <a:spLocks noGrp="1"/>
          </p:cNvSpPr>
          <p:nvPr>
            <p:ph type="sldNum" sz="quarter" idx="10"/>
          </p:nvPr>
        </p:nvSpPr>
        <p:spPr/>
        <p:txBody>
          <a:bodyPr/>
          <a:lstStyle/>
          <a:p>
            <a:fld id="{8C6684F8-DA14-467A-8659-8E3A52C5F8F0}"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578" name="Rectangle 2"/>
          <p:cNvSpPr>
            <a:spLocks noGrp="1" noRot="1" noChangeAspect="1" noChangeArrowheads="1" noTextEdit="1"/>
          </p:cNvSpPr>
          <p:nvPr>
            <p:ph type="sldImg"/>
          </p:nvPr>
        </p:nvSpPr>
        <p:spPr>
          <a:xfrm>
            <a:off x="903288" y="781050"/>
            <a:ext cx="4997450" cy="3749675"/>
          </a:xfrm>
          <a:ln/>
        </p:spPr>
      </p:sp>
      <p:sp>
        <p:nvSpPr>
          <p:cNvPr id="664579" name="Rectangle 3"/>
          <p:cNvSpPr>
            <a:spLocks noGrp="1" noChangeArrowheads="1"/>
          </p:cNvSpPr>
          <p:nvPr>
            <p:ph type="body" idx="1"/>
          </p:nvPr>
        </p:nvSpPr>
        <p:spPr/>
        <p:txBody>
          <a:bodyPr/>
          <a:lstStyle/>
          <a:p>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8C6684F8-DA14-467A-8659-8E3A52C5F8F0}"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de-CH"/>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CH"/>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CH"/>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de-CH"/>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CH"/>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de-CH"/>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CH"/>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de-CH"/>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CH"/>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3" name="Picture 2" descr="N:\GEBHYD\1_Alle\7_nützliche_Unterlagen\Logo_png\logo_gruen.png"/>
          <p:cNvPicPr>
            <a:picLocks noChangeAspect="1" noChangeArrowheads="1"/>
          </p:cNvPicPr>
          <p:nvPr userDrawn="1"/>
        </p:nvPicPr>
        <p:blipFill>
          <a:blip r:embed="rId2" cstate="print"/>
          <a:srcRect/>
          <a:stretch>
            <a:fillRect/>
          </a:stretch>
        </p:blipFill>
        <p:spPr bwMode="auto">
          <a:xfrm>
            <a:off x="8354516" y="43646"/>
            <a:ext cx="631679" cy="630000"/>
          </a:xfrm>
          <a:prstGeom prst="rect">
            <a:avLst/>
          </a:prstGeom>
          <a:noFill/>
        </p:spPr>
      </p:pic>
      <p:pic>
        <p:nvPicPr>
          <p:cNvPr id="2051" name="Picture 3" descr="N:\GEBHYD\1_Alle\7_nützliche_Unterlagen\Logo_png\logo_schwarz.png"/>
          <p:cNvPicPr>
            <a:picLocks noChangeAspect="1" noChangeArrowheads="1"/>
          </p:cNvPicPr>
          <p:nvPr userDrawn="1"/>
        </p:nvPicPr>
        <p:blipFill>
          <a:blip r:embed="rId3" cstate="print"/>
          <a:srcRect/>
          <a:stretch>
            <a:fillRect/>
          </a:stretch>
        </p:blipFill>
        <p:spPr bwMode="auto">
          <a:xfrm>
            <a:off x="8354516" y="43646"/>
            <a:ext cx="631679" cy="630000"/>
          </a:xfrm>
          <a:prstGeom prst="rect">
            <a:avLst/>
          </a:prstGeom>
          <a:noFill/>
        </p:spPr>
      </p:pic>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de-CH"/>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de-CH"/>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3651" name="Rectangle 3"/>
          <p:cNvSpPr>
            <a:spLocks noChangeArrowheads="1"/>
          </p:cNvSpPr>
          <p:nvPr/>
        </p:nvSpPr>
        <p:spPr bwMode="auto">
          <a:xfrm>
            <a:off x="0" y="0"/>
            <a:ext cx="9144000" cy="765175"/>
          </a:xfrm>
          <a:prstGeom prst="rect">
            <a:avLst/>
          </a:prstGeom>
          <a:gradFill rotWithShape="0">
            <a:gsLst>
              <a:gs pos="0">
                <a:schemeClr val="bg1"/>
              </a:gs>
              <a:gs pos="100000">
                <a:srgbClr val="339999"/>
              </a:gs>
            </a:gsLst>
            <a:lin ang="5400000" scaled="1"/>
          </a:gradFill>
          <a:ln w="9525">
            <a:noFill/>
            <a:miter lim="800000"/>
            <a:headEnd/>
            <a:tailEnd/>
          </a:ln>
          <a:effectLst/>
        </p:spPr>
        <p:txBody>
          <a:bodyPr wrap="none" anchor="ctr"/>
          <a:lstStyle/>
          <a:p>
            <a:endParaRPr lang="de-CH"/>
          </a:p>
        </p:txBody>
      </p:sp>
      <p:sp>
        <p:nvSpPr>
          <p:cNvPr id="283653" name="Rectangle 5"/>
          <p:cNvSpPr>
            <a:spLocks noChangeArrowheads="1"/>
          </p:cNvSpPr>
          <p:nvPr/>
        </p:nvSpPr>
        <p:spPr bwMode="auto">
          <a:xfrm>
            <a:off x="0" y="6524625"/>
            <a:ext cx="9144000" cy="360363"/>
          </a:xfrm>
          <a:prstGeom prst="rect">
            <a:avLst/>
          </a:prstGeom>
          <a:gradFill rotWithShape="0">
            <a:gsLst>
              <a:gs pos="0">
                <a:schemeClr val="bg1"/>
              </a:gs>
              <a:gs pos="100000">
                <a:srgbClr val="339999"/>
              </a:gs>
            </a:gsLst>
            <a:lin ang="5400000" scaled="1"/>
          </a:gradFill>
          <a:ln w="9525">
            <a:noFill/>
            <a:miter lim="800000"/>
            <a:headEnd/>
            <a:tailEnd/>
          </a:ln>
          <a:effectLst/>
        </p:spPr>
        <p:txBody>
          <a:bodyPr wrap="none" anchor="ctr"/>
          <a:lstStyle/>
          <a:p>
            <a:endParaRPr lang="de-CH"/>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timing>
    <p:tnLst>
      <p:par>
        <p:cTn id="1" dur="indefinite" restart="never" nodeType="tmRoot"/>
      </p:par>
    </p:tnLst>
  </p:timing>
  <p:txStyles>
    <p:titleStyle>
      <a:lvl1pPr algn="l" rtl="0" fontAlgn="base">
        <a:spcBef>
          <a:spcPct val="0"/>
        </a:spcBef>
        <a:spcAft>
          <a:spcPct val="0"/>
        </a:spcAft>
        <a:defRPr sz="2600" b="1">
          <a:solidFill>
            <a:schemeClr val="tx2"/>
          </a:solidFill>
          <a:effectLst>
            <a:outerShdw blurRad="38100" dist="38100" dir="2700000" algn="tl">
              <a:srgbClr val="C0C0C0"/>
            </a:outerShdw>
          </a:effectLst>
          <a:latin typeface="+mj-lt"/>
          <a:ea typeface="+mj-ea"/>
          <a:cs typeface="+mj-cs"/>
        </a:defRPr>
      </a:lvl1pPr>
      <a:lvl2pPr algn="l" rtl="0" fontAlgn="base">
        <a:spcBef>
          <a:spcPct val="0"/>
        </a:spcBef>
        <a:spcAft>
          <a:spcPct val="0"/>
        </a:spcAft>
        <a:defRPr sz="2600" b="1">
          <a:solidFill>
            <a:schemeClr val="tx2"/>
          </a:solidFill>
          <a:effectLst>
            <a:outerShdw blurRad="38100" dist="38100" dir="2700000" algn="tl">
              <a:srgbClr val="C0C0C0"/>
            </a:outerShdw>
          </a:effectLst>
          <a:latin typeface="Arial" charset="0"/>
        </a:defRPr>
      </a:lvl2pPr>
      <a:lvl3pPr algn="l" rtl="0" fontAlgn="base">
        <a:spcBef>
          <a:spcPct val="0"/>
        </a:spcBef>
        <a:spcAft>
          <a:spcPct val="0"/>
        </a:spcAft>
        <a:defRPr sz="2600" b="1">
          <a:solidFill>
            <a:schemeClr val="tx2"/>
          </a:solidFill>
          <a:effectLst>
            <a:outerShdw blurRad="38100" dist="38100" dir="2700000" algn="tl">
              <a:srgbClr val="C0C0C0"/>
            </a:outerShdw>
          </a:effectLst>
          <a:latin typeface="Arial" charset="0"/>
        </a:defRPr>
      </a:lvl3pPr>
      <a:lvl4pPr algn="l" rtl="0" fontAlgn="base">
        <a:spcBef>
          <a:spcPct val="0"/>
        </a:spcBef>
        <a:spcAft>
          <a:spcPct val="0"/>
        </a:spcAft>
        <a:defRPr sz="2600" b="1">
          <a:solidFill>
            <a:schemeClr val="tx2"/>
          </a:solidFill>
          <a:effectLst>
            <a:outerShdw blurRad="38100" dist="38100" dir="2700000" algn="tl">
              <a:srgbClr val="C0C0C0"/>
            </a:outerShdw>
          </a:effectLst>
          <a:latin typeface="Arial" charset="0"/>
        </a:defRPr>
      </a:lvl4pPr>
      <a:lvl5pPr algn="l" rtl="0" fontAlgn="base">
        <a:spcBef>
          <a:spcPct val="0"/>
        </a:spcBef>
        <a:spcAft>
          <a:spcPct val="0"/>
        </a:spcAft>
        <a:defRPr sz="2600" b="1">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2600" b="1">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2600" b="1">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2600" b="1">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2600" b="1">
          <a:solidFill>
            <a:schemeClr val="tx2"/>
          </a:solidFill>
          <a:effectLst>
            <a:outerShdw blurRad="38100" dist="38100" dir="2700000" algn="tl">
              <a:srgbClr val="C0C0C0"/>
            </a:outerShdw>
          </a:effectLst>
          <a:latin typeface="Arial" charset="0"/>
        </a:defRPr>
      </a:lvl9pPr>
    </p:titleStyle>
    <p:bodyStyle>
      <a:lvl1pPr marL="342900" indent="-342900" algn="l" rtl="0" fontAlgn="base">
        <a:spcBef>
          <a:spcPct val="100000"/>
        </a:spcBef>
        <a:spcAft>
          <a:spcPct val="0"/>
        </a:spcAft>
        <a:buChar char="•"/>
        <a:defRPr>
          <a:solidFill>
            <a:schemeClr val="tx1"/>
          </a:solidFill>
          <a:latin typeface="+mn-lt"/>
          <a:ea typeface="+mn-ea"/>
          <a:cs typeface="+mn-cs"/>
        </a:defRPr>
      </a:lvl1pPr>
      <a:lvl2pPr marL="742950" indent="-285750" algn="l" rtl="0" fontAlgn="base">
        <a:spcBef>
          <a:spcPct val="20000"/>
        </a:spcBef>
        <a:spcAft>
          <a:spcPct val="0"/>
        </a:spcAft>
        <a:buChar char="–"/>
        <a:defRPr>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hyperlink" Target="http://commons.wikimedia.org/wiki/Ovibos_moschatu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8.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11.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12.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13.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hyperlink" Target="http://commons.wikimedia.org/wiki/Ovibos_moschatus" TargetMode="Externa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hyperlink" Target="http://www.hepex.org/"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wp.me/p3tVcm-20j"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hyperlink" Target="http://commons.wikimedia.org/wiki/Ovibos_moschatus" TargetMode="Externa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ChangeArrowheads="1"/>
          </p:cNvSpPr>
          <p:nvPr/>
        </p:nvSpPr>
        <p:spPr bwMode="auto">
          <a:xfrm>
            <a:off x="539750" y="908720"/>
            <a:ext cx="8135938" cy="720725"/>
          </a:xfrm>
          <a:prstGeom prst="rect">
            <a:avLst/>
          </a:prstGeom>
          <a:noFill/>
          <a:ln w="9525">
            <a:noFill/>
            <a:miter lim="800000"/>
            <a:headEnd/>
            <a:tailEnd/>
          </a:ln>
          <a:effectLst/>
        </p:spPr>
        <p:txBody>
          <a:bodyPr lIns="0" tIns="0" rIns="0" bIns="0" anchor="ctr"/>
          <a:lstStyle/>
          <a:p>
            <a:pPr algn="ctr" eaLnBrk="1" hangingPunct="1"/>
            <a:r>
              <a:rPr lang="en-US" b="1" dirty="0" smtClean="0">
                <a:solidFill>
                  <a:schemeClr val="tx2"/>
                </a:solidFill>
              </a:rPr>
              <a:t>HEPS challenges the wisdom of the crowds: </a:t>
            </a:r>
          </a:p>
          <a:p>
            <a:pPr algn="ctr" eaLnBrk="1" hangingPunct="1"/>
            <a:r>
              <a:rPr lang="en-US" b="1" dirty="0" smtClean="0">
                <a:solidFill>
                  <a:schemeClr val="tx2"/>
                </a:solidFill>
              </a:rPr>
              <a:t>the PEAK-Box Game. Try it yourself!</a:t>
            </a:r>
            <a:endParaRPr lang="en-GB" b="1" dirty="0">
              <a:solidFill>
                <a:schemeClr val="tx2"/>
              </a:solidFill>
            </a:endParaRPr>
          </a:p>
        </p:txBody>
      </p:sp>
      <p:sp>
        <p:nvSpPr>
          <p:cNvPr id="394244" name="Rectangle 4"/>
          <p:cNvSpPr>
            <a:spLocks noChangeArrowheads="1"/>
          </p:cNvSpPr>
          <p:nvPr/>
        </p:nvSpPr>
        <p:spPr bwMode="auto">
          <a:xfrm>
            <a:off x="107950" y="6527800"/>
            <a:ext cx="4103688" cy="285750"/>
          </a:xfrm>
          <a:prstGeom prst="rect">
            <a:avLst/>
          </a:prstGeom>
          <a:noFill/>
          <a:ln w="9525">
            <a:noFill/>
            <a:miter lim="800000"/>
            <a:headEnd/>
            <a:tailEnd/>
          </a:ln>
          <a:effectLst/>
        </p:spPr>
        <p:txBody>
          <a:bodyPr lIns="0" tIns="0" rIns="0" bIns="0"/>
          <a:lstStyle/>
          <a:p>
            <a:pPr eaLnBrk="1" hangingPunct="1"/>
            <a:r>
              <a:rPr lang="en-GB" sz="1200" b="1"/>
              <a:t>Contact: </a:t>
            </a:r>
            <a:r>
              <a:rPr lang="de-CH" sz="1200" b="1">
                <a:solidFill>
                  <a:srgbClr val="006666"/>
                </a:solidFill>
              </a:rPr>
              <a:t>massimiliano.zappa@wsl.ch</a:t>
            </a:r>
          </a:p>
        </p:txBody>
      </p:sp>
      <p:sp>
        <p:nvSpPr>
          <p:cNvPr id="394252" name="Rectangle 12"/>
          <p:cNvSpPr>
            <a:spLocks noChangeArrowheads="1"/>
          </p:cNvSpPr>
          <p:nvPr/>
        </p:nvSpPr>
        <p:spPr bwMode="auto">
          <a:xfrm>
            <a:off x="899592" y="5809183"/>
            <a:ext cx="7632847" cy="338554"/>
          </a:xfrm>
          <a:prstGeom prst="rect">
            <a:avLst/>
          </a:prstGeom>
          <a:noFill/>
          <a:ln w="9525">
            <a:noFill/>
            <a:miter lim="800000"/>
            <a:headEnd/>
            <a:tailEnd/>
          </a:ln>
          <a:effectLst/>
        </p:spPr>
        <p:txBody>
          <a:bodyPr wrap="square" anchor="ctr">
            <a:spAutoFit/>
          </a:bodyPr>
          <a:lstStyle/>
          <a:p>
            <a:pPr algn="ctr">
              <a:spcBef>
                <a:spcPts val="600"/>
              </a:spcBef>
            </a:pPr>
            <a:r>
              <a:rPr lang="de-CH" altLang="zh-CN" sz="1600" b="1" dirty="0" smtClean="0">
                <a:ea typeface="SimSun" pitchFamily="2" charset="-122"/>
              </a:rPr>
              <a:t>Massimiliano </a:t>
            </a:r>
            <a:r>
              <a:rPr lang="de-CH" altLang="zh-CN" sz="1600" b="1" dirty="0" smtClean="0">
                <a:ea typeface="SimSun" pitchFamily="2" charset="-122"/>
              </a:rPr>
              <a:t>Zappa </a:t>
            </a:r>
            <a:r>
              <a:rPr lang="de-CH" altLang="zh-CN" sz="1600" b="1" dirty="0" err="1" smtClean="0">
                <a:ea typeface="SimSun" pitchFamily="2" charset="-122"/>
              </a:rPr>
              <a:t>and</a:t>
            </a:r>
            <a:r>
              <a:rPr lang="de-CH" altLang="zh-CN" sz="1600" b="1" dirty="0" smtClean="0">
                <a:ea typeface="SimSun" pitchFamily="2" charset="-122"/>
              </a:rPr>
              <a:t> </a:t>
            </a:r>
            <a:r>
              <a:rPr lang="de-CH" altLang="zh-CN" sz="1600" b="1" dirty="0" smtClean="0">
                <a:ea typeface="SimSun" pitchFamily="2" charset="-122"/>
              </a:rPr>
              <a:t>Käthi </a:t>
            </a:r>
            <a:r>
              <a:rPr lang="de-CH" altLang="zh-CN" sz="1600" b="1" dirty="0" smtClean="0">
                <a:ea typeface="SimSun" pitchFamily="2" charset="-122"/>
              </a:rPr>
              <a:t>Liechti</a:t>
            </a:r>
            <a:endParaRPr lang="de-CH" altLang="zh-CN" sz="1600" b="1" dirty="0" smtClean="0">
              <a:ea typeface="SimSun" pitchFamily="2" charset="-122"/>
            </a:endParaRPr>
          </a:p>
        </p:txBody>
      </p:sp>
      <p:pic>
        <p:nvPicPr>
          <p:cNvPr id="765954" name="Picture 2" descr="File:Ovibos moschatus qtl3.jpg"/>
          <p:cNvPicPr>
            <a:picLocks noChangeAspect="1" noChangeArrowheads="1"/>
          </p:cNvPicPr>
          <p:nvPr/>
        </p:nvPicPr>
        <p:blipFill>
          <a:blip r:embed="rId3" cstate="print"/>
          <a:srcRect/>
          <a:stretch>
            <a:fillRect/>
          </a:stretch>
        </p:blipFill>
        <p:spPr bwMode="auto">
          <a:xfrm>
            <a:off x="2368340" y="1772816"/>
            <a:ext cx="4939964" cy="3600000"/>
          </a:xfrm>
          <a:prstGeom prst="rect">
            <a:avLst/>
          </a:prstGeom>
          <a:noFill/>
        </p:spPr>
      </p:pic>
      <p:sp>
        <p:nvSpPr>
          <p:cNvPr id="12" name="Rectangle 11"/>
          <p:cNvSpPr/>
          <p:nvPr/>
        </p:nvSpPr>
        <p:spPr>
          <a:xfrm>
            <a:off x="0" y="0"/>
            <a:ext cx="5724128" cy="430887"/>
          </a:xfrm>
          <a:prstGeom prst="rect">
            <a:avLst/>
          </a:prstGeom>
        </p:spPr>
        <p:txBody>
          <a:bodyPr wrap="square">
            <a:spAutoFit/>
          </a:bodyPr>
          <a:lstStyle/>
          <a:p>
            <a:r>
              <a:rPr lang="en-US" sz="1100" dirty="0" err="1" smtClean="0"/>
              <a:t>Muskox</a:t>
            </a:r>
            <a:r>
              <a:rPr lang="en-US" sz="1100" dirty="0" smtClean="0"/>
              <a:t> (</a:t>
            </a:r>
            <a:r>
              <a:rPr lang="en-US" sz="1100" i="1" dirty="0" err="1" smtClean="0">
                <a:hlinkClick r:id="rId4" tooltip="Ovibos moschatus"/>
              </a:rPr>
              <a:t>Ovibos</a:t>
            </a:r>
            <a:r>
              <a:rPr lang="en-US" sz="1100" i="1" dirty="0" smtClean="0">
                <a:hlinkClick r:id="rId4" tooltip="Ovibos moschatus"/>
              </a:rPr>
              <a:t> </a:t>
            </a:r>
            <a:r>
              <a:rPr lang="en-US" sz="1100" i="1" dirty="0" err="1" smtClean="0">
                <a:hlinkClick r:id="rId4" tooltip="Ovibos moschatus"/>
              </a:rPr>
              <a:t>moschatus</a:t>
            </a:r>
            <a:r>
              <a:rPr lang="en-US" sz="1100" dirty="0" smtClean="0"/>
              <a:t>) in the </a:t>
            </a:r>
            <a:r>
              <a:rPr lang="en-US" sz="1100" dirty="0" err="1" smtClean="0"/>
              <a:t>Lüneburg</a:t>
            </a:r>
            <a:r>
              <a:rPr lang="en-US" sz="1100" dirty="0" smtClean="0"/>
              <a:t> Heath wildlife park, Germany.</a:t>
            </a:r>
          </a:p>
          <a:p>
            <a:r>
              <a:rPr lang="en-US" sz="1100" dirty="0" smtClean="0"/>
              <a:t>Source: http</a:t>
            </a:r>
            <a:r>
              <a:rPr lang="en-US" sz="1100" smtClean="0"/>
              <a:t>://</a:t>
            </a:r>
            <a:r>
              <a:rPr lang="en-US" sz="1100" smtClean="0"/>
              <a:t>en.wikipedia.org/wiki/File:Ovibos_moschatus_qtl3.jpg</a:t>
            </a:r>
            <a:r>
              <a:rPr lang="en-US" sz="1100" dirty="0" smtClean="0"/>
              <a:t> </a:t>
            </a:r>
            <a:endParaRPr lang="de-CH" sz="11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30163" y="53975"/>
            <a:ext cx="8430269" cy="782638"/>
          </a:xfrm>
          <a:prstGeom prst="rect">
            <a:avLst/>
          </a:prstGeom>
          <a:noFill/>
          <a:ln w="9525">
            <a:noFill/>
            <a:miter lim="800000"/>
            <a:headEnd/>
            <a:tailEnd/>
          </a:ln>
        </p:spPr>
        <p:txBody>
          <a:bodyPr/>
          <a:lstStyle/>
          <a:p>
            <a:pPr eaLnBrk="1" hangingPunct="1"/>
            <a:r>
              <a:rPr lang="de-CH" b="1" dirty="0" err="1" smtClean="0">
                <a:solidFill>
                  <a:schemeClr val="tx2"/>
                </a:solidFill>
              </a:rPr>
              <a:t>This</a:t>
            </a:r>
            <a:r>
              <a:rPr lang="de-CH" b="1" dirty="0" smtClean="0">
                <a:solidFill>
                  <a:schemeClr val="tx2"/>
                </a:solidFill>
              </a:rPr>
              <a:t> </a:t>
            </a:r>
            <a:r>
              <a:rPr lang="de-CH" b="1" dirty="0" err="1" smtClean="0">
                <a:solidFill>
                  <a:schemeClr val="tx2"/>
                </a:solidFill>
              </a:rPr>
              <a:t>happened</a:t>
            </a:r>
            <a:r>
              <a:rPr lang="de-CH" b="1" dirty="0" smtClean="0">
                <a:solidFill>
                  <a:schemeClr val="tx2"/>
                </a:solidFill>
              </a:rPr>
              <a:t> last </a:t>
            </a:r>
            <a:r>
              <a:rPr lang="de-CH" b="1" dirty="0" err="1" smtClean="0">
                <a:solidFill>
                  <a:schemeClr val="tx2"/>
                </a:solidFill>
              </a:rPr>
              <a:t>year</a:t>
            </a:r>
            <a:r>
              <a:rPr lang="de-CH" b="1" dirty="0" smtClean="0">
                <a:solidFill>
                  <a:schemeClr val="tx2"/>
                </a:solidFill>
              </a:rPr>
              <a:t> end of April : </a:t>
            </a:r>
          </a:p>
          <a:p>
            <a:pPr eaLnBrk="1" hangingPunct="1"/>
            <a:r>
              <a:rPr lang="de-CH" b="1" dirty="0" err="1" smtClean="0">
                <a:solidFill>
                  <a:schemeClr val="tx2"/>
                </a:solidFill>
              </a:rPr>
              <a:t>Forecast</a:t>
            </a:r>
            <a:r>
              <a:rPr lang="de-CH" b="1" dirty="0" smtClean="0">
                <a:solidFill>
                  <a:schemeClr val="tx2"/>
                </a:solidFill>
              </a:rPr>
              <a:t> </a:t>
            </a:r>
            <a:r>
              <a:rPr lang="de-CH" b="1" dirty="0" err="1" smtClean="0">
                <a:solidFill>
                  <a:schemeClr val="tx2"/>
                </a:solidFill>
              </a:rPr>
              <a:t>initialization</a:t>
            </a:r>
            <a:r>
              <a:rPr lang="de-CH" b="1" dirty="0" smtClean="0">
                <a:solidFill>
                  <a:schemeClr val="tx2"/>
                </a:solidFill>
              </a:rPr>
              <a:t> 26. April 2013</a:t>
            </a:r>
            <a:endParaRPr lang="de-CH" b="1" dirty="0">
              <a:solidFill>
                <a:schemeClr val="tx2"/>
              </a:solidFill>
            </a:endParaRPr>
          </a:p>
        </p:txBody>
      </p:sp>
      <p:sp>
        <p:nvSpPr>
          <p:cNvPr id="3" name="Rectangle 5"/>
          <p:cNvSpPr>
            <a:spLocks noChangeArrowheads="1"/>
          </p:cNvSpPr>
          <p:nvPr/>
        </p:nvSpPr>
        <p:spPr bwMode="auto">
          <a:xfrm>
            <a:off x="1187450" y="5733182"/>
            <a:ext cx="7345363" cy="396875"/>
          </a:xfrm>
          <a:prstGeom prst="rect">
            <a:avLst/>
          </a:prstGeom>
          <a:noFill/>
          <a:ln w="9525">
            <a:noFill/>
            <a:miter lim="800000"/>
            <a:headEnd/>
            <a:tailEnd/>
          </a:ln>
          <a:effectLst/>
        </p:spPr>
        <p:txBody>
          <a:bodyPr>
            <a:spAutoFit/>
          </a:bodyPr>
          <a:lstStyle/>
          <a:p>
            <a:pPr>
              <a:spcAft>
                <a:spcPts val="400"/>
              </a:spcAft>
            </a:pPr>
            <a:r>
              <a:rPr lang="de-CH" altLang="zh-CN" b="1" dirty="0" smtClean="0">
                <a:ea typeface="SimSun" pitchFamily="2" charset="-122"/>
              </a:rPr>
              <a:t>60 </a:t>
            </a:r>
            <a:r>
              <a:rPr lang="de-CH" altLang="zh-CN" b="1" dirty="0" err="1" smtClean="0">
                <a:ea typeface="SimSun" pitchFamily="2" charset="-122"/>
              </a:rPr>
              <a:t>seconds</a:t>
            </a:r>
            <a:r>
              <a:rPr lang="de-CH" altLang="zh-CN" b="1" dirty="0" smtClean="0">
                <a:ea typeface="SimSun" pitchFamily="2" charset="-122"/>
              </a:rPr>
              <a:t> to </a:t>
            </a:r>
            <a:r>
              <a:rPr lang="de-CH" altLang="zh-CN" b="1" dirty="0" err="1" smtClean="0">
                <a:ea typeface="SimSun" pitchFamily="2" charset="-122"/>
              </a:rPr>
              <a:t>give</a:t>
            </a:r>
            <a:r>
              <a:rPr lang="de-CH" altLang="zh-CN" b="1" dirty="0" smtClean="0">
                <a:ea typeface="SimSun" pitchFamily="2" charset="-122"/>
              </a:rPr>
              <a:t> </a:t>
            </a:r>
            <a:r>
              <a:rPr lang="de-CH" altLang="zh-CN" b="1" dirty="0" err="1" smtClean="0">
                <a:ea typeface="SimSun" pitchFamily="2" charset="-122"/>
              </a:rPr>
              <a:t>your</a:t>
            </a:r>
            <a:r>
              <a:rPr lang="de-CH" altLang="zh-CN" b="1" dirty="0" smtClean="0">
                <a:ea typeface="SimSun" pitchFamily="2" charset="-122"/>
              </a:rPr>
              <a:t> </a:t>
            </a:r>
            <a:r>
              <a:rPr lang="de-CH" altLang="zh-CN" b="1" dirty="0" err="1" smtClean="0">
                <a:ea typeface="SimSun" pitchFamily="2" charset="-122"/>
              </a:rPr>
              <a:t>answer</a:t>
            </a:r>
            <a:r>
              <a:rPr lang="de-CH" altLang="zh-CN" b="1" dirty="0" smtClean="0">
                <a:ea typeface="SimSun" pitchFamily="2" charset="-122"/>
              </a:rPr>
              <a:t>!</a:t>
            </a:r>
            <a:endParaRPr lang="de-CH" altLang="zh-CN" b="1" dirty="0">
              <a:ea typeface="SimSun" pitchFamily="2" charset="-122"/>
            </a:endParaRPr>
          </a:p>
        </p:txBody>
      </p:sp>
      <p:pic>
        <p:nvPicPr>
          <p:cNvPr id="2050" name="Picture 2" descr="N:\gebhyd\3_Hyv\projekte\liechti\peakbox_game\pics\2013042602_leps\2013042602_leps_2605.png"/>
          <p:cNvPicPr>
            <a:picLocks noChangeAspect="1" noChangeArrowheads="1"/>
          </p:cNvPicPr>
          <p:nvPr/>
        </p:nvPicPr>
        <p:blipFill>
          <a:blip r:embed="rId3" cstate="print"/>
          <a:srcRect/>
          <a:stretch>
            <a:fillRect/>
          </a:stretch>
        </p:blipFill>
        <p:spPr bwMode="auto">
          <a:xfrm>
            <a:off x="914400" y="1600200"/>
            <a:ext cx="7315200" cy="3657600"/>
          </a:xfrm>
          <a:prstGeom prst="rect">
            <a:avLst/>
          </a:prstGeom>
          <a:noFill/>
        </p:spPr>
      </p:pic>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30163" y="53975"/>
            <a:ext cx="8430269" cy="782638"/>
          </a:xfrm>
          <a:prstGeom prst="rect">
            <a:avLst/>
          </a:prstGeom>
          <a:noFill/>
          <a:ln w="9525">
            <a:noFill/>
            <a:miter lim="800000"/>
            <a:headEnd/>
            <a:tailEnd/>
          </a:ln>
        </p:spPr>
        <p:txBody>
          <a:bodyPr/>
          <a:lstStyle/>
          <a:p>
            <a:pPr eaLnBrk="1" hangingPunct="1"/>
            <a:r>
              <a:rPr lang="de-CH" b="1" dirty="0" err="1" smtClean="0">
                <a:solidFill>
                  <a:schemeClr val="tx2"/>
                </a:solidFill>
              </a:rPr>
              <a:t>This</a:t>
            </a:r>
            <a:r>
              <a:rPr lang="de-CH" b="1" dirty="0" smtClean="0">
                <a:solidFill>
                  <a:schemeClr val="tx2"/>
                </a:solidFill>
              </a:rPr>
              <a:t> </a:t>
            </a:r>
            <a:r>
              <a:rPr lang="de-CH" b="1" dirty="0" err="1" smtClean="0">
                <a:solidFill>
                  <a:schemeClr val="tx2"/>
                </a:solidFill>
              </a:rPr>
              <a:t>happened</a:t>
            </a:r>
            <a:r>
              <a:rPr lang="de-CH" b="1" dirty="0" smtClean="0">
                <a:solidFill>
                  <a:schemeClr val="tx2"/>
                </a:solidFill>
              </a:rPr>
              <a:t> last </a:t>
            </a:r>
            <a:r>
              <a:rPr lang="de-CH" b="1" dirty="0" err="1" smtClean="0">
                <a:solidFill>
                  <a:schemeClr val="tx2"/>
                </a:solidFill>
              </a:rPr>
              <a:t>year</a:t>
            </a:r>
            <a:r>
              <a:rPr lang="de-CH" b="1" dirty="0" smtClean="0">
                <a:solidFill>
                  <a:schemeClr val="tx2"/>
                </a:solidFill>
              </a:rPr>
              <a:t> end of April : </a:t>
            </a:r>
          </a:p>
          <a:p>
            <a:pPr eaLnBrk="1" hangingPunct="1"/>
            <a:r>
              <a:rPr lang="de-CH" b="1" dirty="0" err="1" smtClean="0">
                <a:solidFill>
                  <a:schemeClr val="tx2"/>
                </a:solidFill>
              </a:rPr>
              <a:t>Forecast</a:t>
            </a:r>
            <a:r>
              <a:rPr lang="de-CH" b="1" dirty="0" smtClean="0">
                <a:solidFill>
                  <a:schemeClr val="tx2"/>
                </a:solidFill>
              </a:rPr>
              <a:t> </a:t>
            </a:r>
            <a:r>
              <a:rPr lang="de-CH" b="1" dirty="0" err="1" smtClean="0">
                <a:solidFill>
                  <a:schemeClr val="tx2"/>
                </a:solidFill>
              </a:rPr>
              <a:t>initialization</a:t>
            </a:r>
            <a:r>
              <a:rPr lang="de-CH" b="1" dirty="0" smtClean="0">
                <a:solidFill>
                  <a:schemeClr val="tx2"/>
                </a:solidFill>
              </a:rPr>
              <a:t> 27. April 2013</a:t>
            </a:r>
            <a:endParaRPr lang="de-CH" b="1" dirty="0">
              <a:solidFill>
                <a:schemeClr val="tx2"/>
              </a:solidFill>
            </a:endParaRPr>
          </a:p>
        </p:txBody>
      </p:sp>
      <p:sp>
        <p:nvSpPr>
          <p:cNvPr id="3" name="Rectangle 5"/>
          <p:cNvSpPr>
            <a:spLocks noChangeArrowheads="1"/>
          </p:cNvSpPr>
          <p:nvPr/>
        </p:nvSpPr>
        <p:spPr bwMode="auto">
          <a:xfrm>
            <a:off x="1187450" y="5733182"/>
            <a:ext cx="7345363" cy="396875"/>
          </a:xfrm>
          <a:prstGeom prst="rect">
            <a:avLst/>
          </a:prstGeom>
          <a:noFill/>
          <a:ln w="9525">
            <a:noFill/>
            <a:miter lim="800000"/>
            <a:headEnd/>
            <a:tailEnd/>
          </a:ln>
          <a:effectLst/>
        </p:spPr>
        <p:txBody>
          <a:bodyPr>
            <a:spAutoFit/>
          </a:bodyPr>
          <a:lstStyle/>
          <a:p>
            <a:pPr>
              <a:spcAft>
                <a:spcPts val="400"/>
              </a:spcAft>
            </a:pPr>
            <a:r>
              <a:rPr lang="de-CH" altLang="zh-CN" b="1" dirty="0" smtClean="0">
                <a:ea typeface="SimSun" pitchFamily="2" charset="-122"/>
              </a:rPr>
              <a:t>60 </a:t>
            </a:r>
            <a:r>
              <a:rPr lang="de-CH" altLang="zh-CN" b="1" dirty="0" err="1" smtClean="0">
                <a:ea typeface="SimSun" pitchFamily="2" charset="-122"/>
              </a:rPr>
              <a:t>seconds</a:t>
            </a:r>
            <a:r>
              <a:rPr lang="de-CH" altLang="zh-CN" b="1" dirty="0" smtClean="0">
                <a:ea typeface="SimSun" pitchFamily="2" charset="-122"/>
              </a:rPr>
              <a:t> to </a:t>
            </a:r>
            <a:r>
              <a:rPr lang="de-CH" altLang="zh-CN" b="1" dirty="0" err="1" smtClean="0">
                <a:ea typeface="SimSun" pitchFamily="2" charset="-122"/>
              </a:rPr>
              <a:t>give</a:t>
            </a:r>
            <a:r>
              <a:rPr lang="de-CH" altLang="zh-CN" b="1" dirty="0" smtClean="0">
                <a:ea typeface="SimSun" pitchFamily="2" charset="-122"/>
              </a:rPr>
              <a:t> </a:t>
            </a:r>
            <a:r>
              <a:rPr lang="de-CH" altLang="zh-CN" b="1" dirty="0" err="1" smtClean="0">
                <a:ea typeface="SimSun" pitchFamily="2" charset="-122"/>
              </a:rPr>
              <a:t>your</a:t>
            </a:r>
            <a:r>
              <a:rPr lang="de-CH" altLang="zh-CN" b="1" dirty="0" smtClean="0">
                <a:ea typeface="SimSun" pitchFamily="2" charset="-122"/>
              </a:rPr>
              <a:t> </a:t>
            </a:r>
            <a:r>
              <a:rPr lang="de-CH" altLang="zh-CN" b="1" dirty="0" err="1" smtClean="0">
                <a:ea typeface="SimSun" pitchFamily="2" charset="-122"/>
              </a:rPr>
              <a:t>answer</a:t>
            </a:r>
            <a:r>
              <a:rPr lang="de-CH" altLang="zh-CN" b="1" dirty="0" smtClean="0">
                <a:ea typeface="SimSun" pitchFamily="2" charset="-122"/>
              </a:rPr>
              <a:t>!</a:t>
            </a:r>
            <a:endParaRPr lang="de-CH" altLang="zh-CN" b="1" dirty="0">
              <a:ea typeface="SimSun" pitchFamily="2" charset="-122"/>
            </a:endParaRPr>
          </a:p>
        </p:txBody>
      </p:sp>
      <p:pic>
        <p:nvPicPr>
          <p:cNvPr id="3074" name="Picture 2" descr="N:\gebhyd\3_Hyv\projekte\liechti\peakbox_game\pics\2013042701_leps\2013042701_leps_2605.png"/>
          <p:cNvPicPr>
            <a:picLocks noChangeAspect="1" noChangeArrowheads="1"/>
          </p:cNvPicPr>
          <p:nvPr/>
        </p:nvPicPr>
        <p:blipFill>
          <a:blip r:embed="rId3" cstate="print"/>
          <a:srcRect/>
          <a:stretch>
            <a:fillRect/>
          </a:stretch>
        </p:blipFill>
        <p:spPr bwMode="auto">
          <a:xfrm>
            <a:off x="914400" y="1600200"/>
            <a:ext cx="7315200" cy="3657600"/>
          </a:xfrm>
          <a:prstGeom prst="rect">
            <a:avLst/>
          </a:prstGeom>
          <a:noFill/>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30163" y="53975"/>
            <a:ext cx="8430269" cy="782638"/>
          </a:xfrm>
          <a:prstGeom prst="rect">
            <a:avLst/>
          </a:prstGeom>
          <a:noFill/>
          <a:ln w="9525">
            <a:noFill/>
            <a:miter lim="800000"/>
            <a:headEnd/>
            <a:tailEnd/>
          </a:ln>
        </p:spPr>
        <p:txBody>
          <a:bodyPr/>
          <a:lstStyle/>
          <a:p>
            <a:pPr eaLnBrk="1" hangingPunct="1"/>
            <a:r>
              <a:rPr lang="de-CH" b="1" dirty="0" err="1" smtClean="0">
                <a:solidFill>
                  <a:schemeClr val="tx2"/>
                </a:solidFill>
              </a:rPr>
              <a:t>This</a:t>
            </a:r>
            <a:r>
              <a:rPr lang="de-CH" b="1" dirty="0" smtClean="0">
                <a:solidFill>
                  <a:schemeClr val="tx2"/>
                </a:solidFill>
              </a:rPr>
              <a:t> </a:t>
            </a:r>
            <a:r>
              <a:rPr lang="de-CH" b="1" dirty="0" err="1" smtClean="0">
                <a:solidFill>
                  <a:schemeClr val="tx2"/>
                </a:solidFill>
              </a:rPr>
              <a:t>happened</a:t>
            </a:r>
            <a:r>
              <a:rPr lang="de-CH" b="1" dirty="0" smtClean="0">
                <a:solidFill>
                  <a:schemeClr val="tx2"/>
                </a:solidFill>
              </a:rPr>
              <a:t> last </a:t>
            </a:r>
            <a:r>
              <a:rPr lang="de-CH" b="1" dirty="0" err="1" smtClean="0">
                <a:solidFill>
                  <a:schemeClr val="tx2"/>
                </a:solidFill>
              </a:rPr>
              <a:t>year</a:t>
            </a:r>
            <a:r>
              <a:rPr lang="de-CH" b="1" dirty="0" smtClean="0">
                <a:solidFill>
                  <a:schemeClr val="tx2"/>
                </a:solidFill>
              </a:rPr>
              <a:t> end of April : </a:t>
            </a:r>
          </a:p>
          <a:p>
            <a:pPr eaLnBrk="1" hangingPunct="1"/>
            <a:r>
              <a:rPr lang="de-CH" b="1" dirty="0" err="1" smtClean="0">
                <a:solidFill>
                  <a:schemeClr val="tx2"/>
                </a:solidFill>
              </a:rPr>
              <a:t>Forecast</a:t>
            </a:r>
            <a:r>
              <a:rPr lang="de-CH" b="1" dirty="0" smtClean="0">
                <a:solidFill>
                  <a:schemeClr val="tx2"/>
                </a:solidFill>
              </a:rPr>
              <a:t> </a:t>
            </a:r>
            <a:r>
              <a:rPr lang="de-CH" b="1" dirty="0" err="1" smtClean="0">
                <a:solidFill>
                  <a:schemeClr val="tx2"/>
                </a:solidFill>
              </a:rPr>
              <a:t>initialization</a:t>
            </a:r>
            <a:r>
              <a:rPr lang="de-CH" b="1" dirty="0" smtClean="0">
                <a:solidFill>
                  <a:schemeClr val="tx2"/>
                </a:solidFill>
              </a:rPr>
              <a:t> 28. April 2013</a:t>
            </a:r>
            <a:endParaRPr lang="de-CH" b="1" dirty="0">
              <a:solidFill>
                <a:schemeClr val="tx2"/>
              </a:solidFill>
            </a:endParaRPr>
          </a:p>
        </p:txBody>
      </p:sp>
      <p:sp>
        <p:nvSpPr>
          <p:cNvPr id="3" name="Rectangle 5"/>
          <p:cNvSpPr>
            <a:spLocks noChangeArrowheads="1"/>
          </p:cNvSpPr>
          <p:nvPr/>
        </p:nvSpPr>
        <p:spPr bwMode="auto">
          <a:xfrm>
            <a:off x="1187450" y="5733182"/>
            <a:ext cx="7345363" cy="396875"/>
          </a:xfrm>
          <a:prstGeom prst="rect">
            <a:avLst/>
          </a:prstGeom>
          <a:noFill/>
          <a:ln w="9525">
            <a:noFill/>
            <a:miter lim="800000"/>
            <a:headEnd/>
            <a:tailEnd/>
          </a:ln>
          <a:effectLst/>
        </p:spPr>
        <p:txBody>
          <a:bodyPr>
            <a:spAutoFit/>
          </a:bodyPr>
          <a:lstStyle/>
          <a:p>
            <a:pPr>
              <a:spcAft>
                <a:spcPts val="400"/>
              </a:spcAft>
            </a:pPr>
            <a:r>
              <a:rPr lang="de-CH" altLang="zh-CN" b="1" dirty="0" smtClean="0">
                <a:ea typeface="SimSun" pitchFamily="2" charset="-122"/>
              </a:rPr>
              <a:t>60 </a:t>
            </a:r>
            <a:r>
              <a:rPr lang="de-CH" altLang="zh-CN" b="1" dirty="0" err="1" smtClean="0">
                <a:ea typeface="SimSun" pitchFamily="2" charset="-122"/>
              </a:rPr>
              <a:t>seconds</a:t>
            </a:r>
            <a:r>
              <a:rPr lang="de-CH" altLang="zh-CN" b="1" dirty="0" smtClean="0">
                <a:ea typeface="SimSun" pitchFamily="2" charset="-122"/>
              </a:rPr>
              <a:t> to </a:t>
            </a:r>
            <a:r>
              <a:rPr lang="de-CH" altLang="zh-CN" b="1" dirty="0" err="1" smtClean="0">
                <a:ea typeface="SimSun" pitchFamily="2" charset="-122"/>
              </a:rPr>
              <a:t>give</a:t>
            </a:r>
            <a:r>
              <a:rPr lang="de-CH" altLang="zh-CN" b="1" dirty="0" smtClean="0">
                <a:ea typeface="SimSun" pitchFamily="2" charset="-122"/>
              </a:rPr>
              <a:t> </a:t>
            </a:r>
            <a:r>
              <a:rPr lang="de-CH" altLang="zh-CN" b="1" dirty="0" err="1" smtClean="0">
                <a:ea typeface="SimSun" pitchFamily="2" charset="-122"/>
              </a:rPr>
              <a:t>your</a:t>
            </a:r>
            <a:r>
              <a:rPr lang="de-CH" altLang="zh-CN" b="1" dirty="0" smtClean="0">
                <a:ea typeface="SimSun" pitchFamily="2" charset="-122"/>
              </a:rPr>
              <a:t> </a:t>
            </a:r>
            <a:r>
              <a:rPr lang="de-CH" altLang="zh-CN" b="1" dirty="0" err="1" smtClean="0">
                <a:ea typeface="SimSun" pitchFamily="2" charset="-122"/>
              </a:rPr>
              <a:t>answer</a:t>
            </a:r>
            <a:r>
              <a:rPr lang="de-CH" altLang="zh-CN" b="1" dirty="0" smtClean="0">
                <a:ea typeface="SimSun" pitchFamily="2" charset="-122"/>
              </a:rPr>
              <a:t>!</a:t>
            </a:r>
            <a:endParaRPr lang="de-CH" altLang="zh-CN" b="1" dirty="0">
              <a:ea typeface="SimSun" pitchFamily="2" charset="-122"/>
            </a:endParaRPr>
          </a:p>
        </p:txBody>
      </p:sp>
      <p:pic>
        <p:nvPicPr>
          <p:cNvPr id="4098" name="Picture 2" descr="N:\gebhyd\3_Hyv\projekte\liechti\peakbox_game\pics\2013042802_leps\2013042802_leps_2605.png"/>
          <p:cNvPicPr>
            <a:picLocks noChangeAspect="1" noChangeArrowheads="1"/>
          </p:cNvPicPr>
          <p:nvPr/>
        </p:nvPicPr>
        <p:blipFill>
          <a:blip r:embed="rId3" cstate="print"/>
          <a:srcRect/>
          <a:stretch>
            <a:fillRect/>
          </a:stretch>
        </p:blipFill>
        <p:spPr bwMode="auto">
          <a:xfrm>
            <a:off x="914400" y="1600200"/>
            <a:ext cx="7315200" cy="3657600"/>
          </a:xfrm>
          <a:prstGeom prst="rect">
            <a:avLst/>
          </a:prstGeom>
          <a:noFill/>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4732" name="Picture 44" descr="p_box"/>
          <p:cNvPicPr>
            <a:picLocks noChangeAspect="1" noChangeArrowheads="1"/>
          </p:cNvPicPr>
          <p:nvPr/>
        </p:nvPicPr>
        <p:blipFill>
          <a:blip r:embed="rId3" cstate="print"/>
          <a:srcRect l="16597" r="8360" b="14349"/>
          <a:stretch>
            <a:fillRect/>
          </a:stretch>
        </p:blipFill>
        <p:spPr bwMode="auto">
          <a:xfrm>
            <a:off x="1277938" y="1639888"/>
            <a:ext cx="2789237" cy="3024187"/>
          </a:xfrm>
          <a:prstGeom prst="rect">
            <a:avLst/>
          </a:prstGeom>
          <a:noFill/>
          <a:ln w="9525">
            <a:noFill/>
            <a:miter lim="800000"/>
            <a:headEnd/>
            <a:tailEnd/>
          </a:ln>
        </p:spPr>
      </p:pic>
      <p:pic>
        <p:nvPicPr>
          <p:cNvPr id="754690" name="Picture 2"/>
          <p:cNvPicPr>
            <a:picLocks noChangeAspect="1" noChangeArrowheads="1"/>
          </p:cNvPicPr>
          <p:nvPr/>
        </p:nvPicPr>
        <p:blipFill>
          <a:blip r:embed="rId4" cstate="print"/>
          <a:srcRect l="23184" r="24841"/>
          <a:stretch>
            <a:fillRect/>
          </a:stretch>
        </p:blipFill>
        <p:spPr bwMode="auto">
          <a:xfrm>
            <a:off x="323850" y="6205538"/>
            <a:ext cx="647700" cy="536575"/>
          </a:xfrm>
          <a:prstGeom prst="rect">
            <a:avLst/>
          </a:prstGeom>
          <a:noFill/>
        </p:spPr>
      </p:pic>
      <p:sp>
        <p:nvSpPr>
          <p:cNvPr id="754699" name="Line 11"/>
          <p:cNvSpPr>
            <a:spLocks noChangeShapeType="1"/>
          </p:cNvSpPr>
          <p:nvPr/>
        </p:nvSpPr>
        <p:spPr bwMode="auto">
          <a:xfrm>
            <a:off x="936625" y="4951413"/>
            <a:ext cx="3313113" cy="0"/>
          </a:xfrm>
          <a:prstGeom prst="line">
            <a:avLst/>
          </a:prstGeom>
          <a:noFill/>
          <a:ln w="19050">
            <a:solidFill>
              <a:schemeClr val="tx1"/>
            </a:solidFill>
            <a:round/>
            <a:headEnd/>
            <a:tailEnd type="triangle" w="med" len="med"/>
          </a:ln>
          <a:effectLst/>
        </p:spPr>
        <p:txBody>
          <a:bodyPr/>
          <a:lstStyle/>
          <a:p>
            <a:endParaRPr lang="de-CH"/>
          </a:p>
        </p:txBody>
      </p:sp>
      <p:sp>
        <p:nvSpPr>
          <p:cNvPr id="754700" name="Text Box 12"/>
          <p:cNvSpPr txBox="1">
            <a:spLocks noChangeArrowheads="1"/>
          </p:cNvSpPr>
          <p:nvPr/>
        </p:nvSpPr>
        <p:spPr bwMode="auto">
          <a:xfrm>
            <a:off x="793750" y="5124450"/>
            <a:ext cx="3556000" cy="320675"/>
          </a:xfrm>
          <a:prstGeom prst="rect">
            <a:avLst/>
          </a:prstGeom>
          <a:noFill/>
          <a:ln w="9525">
            <a:noFill/>
            <a:miter lim="800000"/>
            <a:headEnd/>
            <a:tailEnd/>
          </a:ln>
          <a:effectLst/>
        </p:spPr>
        <p:txBody>
          <a:bodyPr wrap="none">
            <a:spAutoFit/>
          </a:bodyPr>
          <a:lstStyle/>
          <a:p>
            <a:pPr eaLnBrk="1" hangingPunct="1"/>
            <a:r>
              <a:rPr lang="de-CH" sz="1500">
                <a:latin typeface="Arial" charset="0"/>
              </a:rPr>
              <a:t>Time of peak since forecast initialization</a:t>
            </a:r>
          </a:p>
        </p:txBody>
      </p:sp>
      <p:sp>
        <p:nvSpPr>
          <p:cNvPr id="754701" name="Line 13"/>
          <p:cNvSpPr>
            <a:spLocks noChangeShapeType="1"/>
          </p:cNvSpPr>
          <p:nvPr/>
        </p:nvSpPr>
        <p:spPr bwMode="auto">
          <a:xfrm flipH="1" flipV="1">
            <a:off x="1009650" y="1495425"/>
            <a:ext cx="0" cy="3529013"/>
          </a:xfrm>
          <a:prstGeom prst="line">
            <a:avLst/>
          </a:prstGeom>
          <a:noFill/>
          <a:ln w="19050">
            <a:solidFill>
              <a:schemeClr val="tx1"/>
            </a:solidFill>
            <a:round/>
            <a:headEnd/>
            <a:tailEnd type="triangle" w="med" len="med"/>
          </a:ln>
          <a:effectLst/>
        </p:spPr>
        <p:txBody>
          <a:bodyPr/>
          <a:lstStyle/>
          <a:p>
            <a:endParaRPr lang="de-CH"/>
          </a:p>
        </p:txBody>
      </p:sp>
      <p:sp>
        <p:nvSpPr>
          <p:cNvPr id="754702" name="Text Box 14"/>
          <p:cNvSpPr txBox="1">
            <a:spLocks noChangeArrowheads="1"/>
          </p:cNvSpPr>
          <p:nvPr/>
        </p:nvSpPr>
        <p:spPr bwMode="auto">
          <a:xfrm rot="16200000">
            <a:off x="-88106" y="3325019"/>
            <a:ext cx="1531937" cy="320675"/>
          </a:xfrm>
          <a:prstGeom prst="rect">
            <a:avLst/>
          </a:prstGeom>
          <a:noFill/>
          <a:ln w="19050">
            <a:noFill/>
            <a:miter lim="800000"/>
            <a:headEnd/>
            <a:tailEnd/>
          </a:ln>
          <a:effectLst/>
        </p:spPr>
        <p:txBody>
          <a:bodyPr wrap="none">
            <a:spAutoFit/>
          </a:bodyPr>
          <a:lstStyle/>
          <a:p>
            <a:pPr eaLnBrk="1" hangingPunct="1"/>
            <a:r>
              <a:rPr lang="de-CH" sz="1500">
                <a:latin typeface="Arial" charset="0"/>
              </a:rPr>
              <a:t>Peak Discharge</a:t>
            </a:r>
          </a:p>
        </p:txBody>
      </p:sp>
      <p:grpSp>
        <p:nvGrpSpPr>
          <p:cNvPr id="754706" name="Group 18"/>
          <p:cNvGrpSpPr>
            <a:grpSpLocks/>
          </p:cNvGrpSpPr>
          <p:nvPr/>
        </p:nvGrpSpPr>
        <p:grpSpPr bwMode="auto">
          <a:xfrm>
            <a:off x="1729780" y="1927225"/>
            <a:ext cx="2232025" cy="2592388"/>
            <a:chOff x="975" y="1162"/>
            <a:chExt cx="1406" cy="1633"/>
          </a:xfrm>
        </p:grpSpPr>
        <p:sp>
          <p:nvSpPr>
            <p:cNvPr id="754707" name="Oval 19"/>
            <p:cNvSpPr>
              <a:spLocks noChangeArrowheads="1"/>
            </p:cNvSpPr>
            <p:nvPr/>
          </p:nvSpPr>
          <p:spPr bwMode="auto">
            <a:xfrm>
              <a:off x="1202" y="1751"/>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grpSp>
          <p:nvGrpSpPr>
            <p:cNvPr id="754708" name="Group 20"/>
            <p:cNvGrpSpPr>
              <a:grpSpLocks/>
            </p:cNvGrpSpPr>
            <p:nvPr/>
          </p:nvGrpSpPr>
          <p:grpSpPr bwMode="auto">
            <a:xfrm>
              <a:off x="975" y="1162"/>
              <a:ext cx="1406" cy="1633"/>
              <a:chOff x="1000" y="1162"/>
              <a:chExt cx="1406" cy="1633"/>
            </a:xfrm>
          </p:grpSpPr>
          <p:sp>
            <p:nvSpPr>
              <p:cNvPr id="754709" name="Oval 21"/>
              <p:cNvSpPr>
                <a:spLocks noChangeArrowheads="1"/>
              </p:cNvSpPr>
              <p:nvPr/>
            </p:nvSpPr>
            <p:spPr bwMode="auto">
              <a:xfrm>
                <a:off x="1000" y="2160"/>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0" name="Oval 22"/>
              <p:cNvSpPr>
                <a:spLocks noChangeArrowheads="1"/>
              </p:cNvSpPr>
              <p:nvPr/>
            </p:nvSpPr>
            <p:spPr bwMode="auto">
              <a:xfrm>
                <a:off x="1453" y="1162"/>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1" name="Oval 23"/>
              <p:cNvSpPr>
                <a:spLocks noChangeArrowheads="1"/>
              </p:cNvSpPr>
              <p:nvPr/>
            </p:nvSpPr>
            <p:spPr bwMode="auto">
              <a:xfrm>
                <a:off x="2361" y="1479"/>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2" name="Oval 24"/>
              <p:cNvSpPr>
                <a:spLocks noChangeArrowheads="1"/>
              </p:cNvSpPr>
              <p:nvPr/>
            </p:nvSpPr>
            <p:spPr bwMode="auto">
              <a:xfrm>
                <a:off x="1816" y="1797"/>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3" name="Oval 25"/>
              <p:cNvSpPr>
                <a:spLocks noChangeArrowheads="1"/>
              </p:cNvSpPr>
              <p:nvPr/>
            </p:nvSpPr>
            <p:spPr bwMode="auto">
              <a:xfrm>
                <a:off x="1362" y="2069"/>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4" name="Oval 26"/>
              <p:cNvSpPr>
                <a:spLocks noChangeArrowheads="1"/>
              </p:cNvSpPr>
              <p:nvPr/>
            </p:nvSpPr>
            <p:spPr bwMode="auto">
              <a:xfrm>
                <a:off x="1952" y="2250"/>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5" name="Oval 27"/>
              <p:cNvSpPr>
                <a:spLocks noChangeArrowheads="1"/>
              </p:cNvSpPr>
              <p:nvPr/>
            </p:nvSpPr>
            <p:spPr bwMode="auto">
              <a:xfrm>
                <a:off x="1725" y="2749"/>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6" name="Oval 28"/>
              <p:cNvSpPr>
                <a:spLocks noChangeArrowheads="1"/>
              </p:cNvSpPr>
              <p:nvPr/>
            </p:nvSpPr>
            <p:spPr bwMode="auto">
              <a:xfrm>
                <a:off x="1499" y="1887"/>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7" name="Oval 29"/>
              <p:cNvSpPr>
                <a:spLocks noChangeArrowheads="1"/>
              </p:cNvSpPr>
              <p:nvPr/>
            </p:nvSpPr>
            <p:spPr bwMode="auto">
              <a:xfrm>
                <a:off x="1226" y="2478"/>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8" name="Oval 30"/>
              <p:cNvSpPr>
                <a:spLocks noChangeArrowheads="1"/>
              </p:cNvSpPr>
              <p:nvPr/>
            </p:nvSpPr>
            <p:spPr bwMode="auto">
              <a:xfrm>
                <a:off x="1135" y="1569"/>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19" name="Oval 31"/>
              <p:cNvSpPr>
                <a:spLocks noChangeArrowheads="1"/>
              </p:cNvSpPr>
              <p:nvPr/>
            </p:nvSpPr>
            <p:spPr bwMode="auto">
              <a:xfrm>
                <a:off x="1725" y="1479"/>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20" name="Oval 32"/>
              <p:cNvSpPr>
                <a:spLocks noChangeArrowheads="1"/>
              </p:cNvSpPr>
              <p:nvPr/>
            </p:nvSpPr>
            <p:spPr bwMode="auto">
              <a:xfrm>
                <a:off x="1952" y="1933"/>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21" name="Oval 33"/>
              <p:cNvSpPr>
                <a:spLocks noChangeArrowheads="1"/>
              </p:cNvSpPr>
              <p:nvPr/>
            </p:nvSpPr>
            <p:spPr bwMode="auto">
              <a:xfrm>
                <a:off x="1906" y="2431"/>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22" name="Oval 34"/>
              <p:cNvSpPr>
                <a:spLocks noChangeArrowheads="1"/>
              </p:cNvSpPr>
              <p:nvPr/>
            </p:nvSpPr>
            <p:spPr bwMode="auto">
              <a:xfrm>
                <a:off x="1498" y="2341"/>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sp>
            <p:nvSpPr>
              <p:cNvPr id="754723" name="Oval 35"/>
              <p:cNvSpPr>
                <a:spLocks noChangeArrowheads="1"/>
              </p:cNvSpPr>
              <p:nvPr/>
            </p:nvSpPr>
            <p:spPr bwMode="auto">
              <a:xfrm>
                <a:off x="1634" y="2114"/>
                <a:ext cx="45" cy="46"/>
              </a:xfrm>
              <a:prstGeom prst="ellipse">
                <a:avLst/>
              </a:prstGeom>
              <a:solidFill>
                <a:schemeClr val="accent1"/>
              </a:solidFill>
              <a:ln w="19050">
                <a:solidFill>
                  <a:schemeClr val="tx1"/>
                </a:solidFill>
                <a:round/>
                <a:headEnd/>
                <a:tailEnd/>
              </a:ln>
              <a:effectLst/>
            </p:spPr>
            <p:txBody>
              <a:bodyPr wrap="none" anchor="ctr"/>
              <a:lstStyle/>
              <a:p>
                <a:endParaRPr lang="de-CH"/>
              </a:p>
            </p:txBody>
          </p:sp>
        </p:grpSp>
      </p:grpSp>
      <p:sp>
        <p:nvSpPr>
          <p:cNvPr id="754731" name="Rectangle 43"/>
          <p:cNvSpPr>
            <a:spLocks noChangeArrowheads="1"/>
          </p:cNvSpPr>
          <p:nvPr/>
        </p:nvSpPr>
        <p:spPr bwMode="auto">
          <a:xfrm>
            <a:off x="4932363" y="1757363"/>
            <a:ext cx="3743325" cy="3785652"/>
          </a:xfrm>
          <a:prstGeom prst="rect">
            <a:avLst/>
          </a:prstGeom>
          <a:noFill/>
          <a:ln w="9525">
            <a:noFill/>
            <a:miter lim="800000"/>
            <a:headEnd/>
            <a:tailEnd/>
          </a:ln>
          <a:effectLst/>
        </p:spPr>
        <p:txBody>
          <a:bodyPr>
            <a:spAutoFit/>
          </a:bodyPr>
          <a:lstStyle/>
          <a:p>
            <a:pPr>
              <a:spcAft>
                <a:spcPts val="400"/>
              </a:spcAft>
            </a:pPr>
            <a:r>
              <a:rPr lang="en-US" altLang="zh-CN" dirty="0" smtClean="0">
                <a:ea typeface="SimSun" pitchFamily="2" charset="-122"/>
              </a:rPr>
              <a:t>Peak-box estimate:</a:t>
            </a:r>
          </a:p>
          <a:p>
            <a:pPr>
              <a:spcAft>
                <a:spcPts val="400"/>
              </a:spcAft>
            </a:pPr>
            <a:endParaRPr lang="en-US" altLang="zh-CN" dirty="0" smtClean="0">
              <a:ea typeface="SimSun" pitchFamily="2" charset="-122"/>
            </a:endParaRPr>
          </a:p>
          <a:p>
            <a:pPr marL="342900" indent="-342900">
              <a:spcAft>
                <a:spcPts val="400"/>
              </a:spcAft>
              <a:buFont typeface="Arial" pitchFamily="34" charset="0"/>
              <a:buChar char="•"/>
            </a:pPr>
            <a:r>
              <a:rPr lang="en-US" altLang="zh-CN" dirty="0" smtClean="0">
                <a:ea typeface="SimSun" pitchFamily="2" charset="-122"/>
              </a:rPr>
              <a:t>Mark the highest peak of each member</a:t>
            </a:r>
          </a:p>
          <a:p>
            <a:pPr>
              <a:spcAft>
                <a:spcPts val="400"/>
              </a:spcAft>
            </a:pPr>
            <a:endParaRPr lang="en-US" altLang="zh-CN" sz="1000" dirty="0" smtClean="0">
              <a:ea typeface="SimSun" pitchFamily="2" charset="-122"/>
            </a:endParaRPr>
          </a:p>
          <a:p>
            <a:pPr marL="342900" indent="-342900">
              <a:spcAft>
                <a:spcPts val="400"/>
              </a:spcAft>
              <a:buFont typeface="Arial" pitchFamily="34" charset="0"/>
              <a:buChar char="•"/>
            </a:pPr>
            <a:r>
              <a:rPr lang="en-US" altLang="zh-CN" dirty="0" smtClean="0">
                <a:ea typeface="SimSun" pitchFamily="2" charset="-122"/>
              </a:rPr>
              <a:t>Draw boxes limited by </a:t>
            </a:r>
            <a:r>
              <a:rPr lang="en-US" altLang="zh-CN" dirty="0" err="1" smtClean="0">
                <a:ea typeface="SimSun" pitchFamily="2" charset="-122"/>
              </a:rPr>
              <a:t>quantiles</a:t>
            </a:r>
            <a:r>
              <a:rPr lang="en-US" altLang="zh-CN" dirty="0" smtClean="0">
                <a:ea typeface="SimSun" pitchFamily="2" charset="-122"/>
              </a:rPr>
              <a:t> in timing and magnitude of the peaks</a:t>
            </a:r>
          </a:p>
          <a:p>
            <a:pPr>
              <a:spcAft>
                <a:spcPts val="400"/>
              </a:spcAft>
            </a:pPr>
            <a:endParaRPr lang="en-US" altLang="zh-CN" sz="1000" dirty="0" smtClean="0">
              <a:ea typeface="SimSun" pitchFamily="2" charset="-122"/>
            </a:endParaRPr>
          </a:p>
          <a:p>
            <a:pPr marL="342900" indent="-342900">
              <a:spcAft>
                <a:spcPts val="400"/>
              </a:spcAft>
              <a:buFont typeface="Arial" pitchFamily="34" charset="0"/>
              <a:buChar char="•"/>
            </a:pPr>
            <a:r>
              <a:rPr lang="en-US" altLang="zh-CN" dirty="0" smtClean="0">
                <a:ea typeface="SimSun" pitchFamily="2" charset="-122"/>
              </a:rPr>
              <a:t>“Best estimate”: Intercept of median in peak timing and peak magnitude</a:t>
            </a:r>
            <a:endParaRPr lang="en-US" altLang="zh-CN" dirty="0">
              <a:ea typeface="SimSun" pitchFamily="2" charset="-122"/>
            </a:endParaRPr>
          </a:p>
        </p:txBody>
      </p:sp>
      <p:sp>
        <p:nvSpPr>
          <p:cNvPr id="754733" name="Rectangle 45"/>
          <p:cNvSpPr>
            <a:spLocks noChangeArrowheads="1"/>
          </p:cNvSpPr>
          <p:nvPr/>
        </p:nvSpPr>
        <p:spPr bwMode="auto">
          <a:xfrm>
            <a:off x="34925" y="42863"/>
            <a:ext cx="8929688" cy="1179810"/>
          </a:xfrm>
          <a:prstGeom prst="rect">
            <a:avLst/>
          </a:prstGeom>
          <a:noFill/>
          <a:ln w="9525">
            <a:noFill/>
            <a:miter lim="800000"/>
            <a:headEnd/>
            <a:tailEnd/>
          </a:ln>
          <a:effectLst/>
        </p:spPr>
        <p:txBody>
          <a:bodyPr>
            <a:spAutoFit/>
          </a:bodyPr>
          <a:lstStyle/>
          <a:p>
            <a:pPr>
              <a:spcAft>
                <a:spcPts val="400"/>
              </a:spcAft>
            </a:pPr>
            <a:r>
              <a:rPr lang="de-CH" altLang="zh-CN" b="1" dirty="0" smtClean="0">
                <a:ea typeface="SimSun" pitchFamily="2" charset="-122"/>
              </a:rPr>
              <a:t>HEPS </a:t>
            </a:r>
            <a:r>
              <a:rPr lang="de-CH" altLang="zh-CN" b="1" dirty="0" err="1" smtClean="0">
                <a:ea typeface="SimSun" pitchFamily="2" charset="-122"/>
              </a:rPr>
              <a:t>can</a:t>
            </a:r>
            <a:r>
              <a:rPr lang="de-CH" altLang="zh-CN" b="1" dirty="0" smtClean="0">
                <a:ea typeface="SimSun" pitchFamily="2" charset="-122"/>
              </a:rPr>
              <a:t> also </a:t>
            </a:r>
            <a:r>
              <a:rPr lang="de-CH" altLang="zh-CN" b="1" dirty="0" err="1" smtClean="0">
                <a:ea typeface="SimSun" pitchFamily="2" charset="-122"/>
              </a:rPr>
              <a:t>provide</a:t>
            </a:r>
            <a:r>
              <a:rPr lang="de-CH" altLang="zh-CN" b="1" dirty="0" smtClean="0">
                <a:ea typeface="SimSun" pitchFamily="2" charset="-122"/>
              </a:rPr>
              <a:t> such an </a:t>
            </a:r>
            <a:r>
              <a:rPr lang="de-CH" altLang="zh-CN" b="1" dirty="0" err="1" smtClean="0">
                <a:ea typeface="SimSun" pitchFamily="2" charset="-122"/>
              </a:rPr>
              <a:t>estimation</a:t>
            </a:r>
            <a:r>
              <a:rPr lang="de-CH" altLang="zh-CN" b="1" dirty="0" smtClean="0">
                <a:ea typeface="SimSun" pitchFamily="2" charset="-122"/>
              </a:rPr>
              <a:t>!</a:t>
            </a:r>
            <a:endParaRPr lang="de-CH" altLang="zh-CN" b="1" dirty="0">
              <a:ea typeface="SimSun" pitchFamily="2" charset="-122"/>
            </a:endParaRPr>
          </a:p>
          <a:p>
            <a:pPr>
              <a:spcAft>
                <a:spcPts val="400"/>
              </a:spcAft>
            </a:pPr>
            <a:endParaRPr lang="de-CH" altLang="zh-CN" sz="2400" dirty="0">
              <a:ea typeface="SimSun" pitchFamily="2" charset="-122"/>
            </a:endParaRPr>
          </a:p>
          <a:p>
            <a:pPr>
              <a:spcAft>
                <a:spcPts val="400"/>
              </a:spcAft>
            </a:pPr>
            <a:r>
              <a:rPr lang="de-CH" altLang="zh-CN" b="1" dirty="0">
                <a:ea typeface="SimSun" pitchFamily="2" charset="-122"/>
              </a:rPr>
              <a:t>  </a:t>
            </a:r>
            <a:r>
              <a:rPr lang="de-CH" altLang="zh-CN" b="1" dirty="0" err="1">
                <a:ea typeface="SimSun" pitchFamily="2" charset="-122"/>
              </a:rPr>
              <a:t>The</a:t>
            </a:r>
            <a:r>
              <a:rPr lang="de-CH" altLang="zh-CN" b="1" dirty="0">
                <a:ea typeface="SimSun" pitchFamily="2" charset="-122"/>
              </a:rPr>
              <a:t> „</a:t>
            </a:r>
            <a:r>
              <a:rPr lang="de-CH" altLang="zh-CN" b="1" dirty="0" err="1" smtClean="0">
                <a:ea typeface="SimSun" pitchFamily="2" charset="-122"/>
              </a:rPr>
              <a:t>Peak-Box</a:t>
            </a:r>
            <a:r>
              <a:rPr lang="de-CH" altLang="zh-CN" b="1" dirty="0" smtClean="0">
                <a:ea typeface="SimSun" pitchFamily="2" charset="-122"/>
              </a:rPr>
              <a:t>“ </a:t>
            </a:r>
            <a:r>
              <a:rPr lang="de-CH" altLang="zh-CN" sz="1400" b="1" dirty="0" smtClean="0">
                <a:ea typeface="SimSun" pitchFamily="2" charset="-122"/>
              </a:rPr>
              <a:t>(Zappa et al., HP, 2013)</a:t>
            </a:r>
            <a:endParaRPr lang="de-CH" altLang="zh-CN" sz="1400" b="1" dirty="0">
              <a:ea typeface="SimSun" pitchFamily="2" charset="-122"/>
            </a:endParaRPr>
          </a:p>
        </p:txBody>
      </p:sp>
      <p:grpSp>
        <p:nvGrpSpPr>
          <p:cNvPr id="40" name="Group 15"/>
          <p:cNvGrpSpPr>
            <a:grpSpLocks/>
          </p:cNvGrpSpPr>
          <p:nvPr/>
        </p:nvGrpSpPr>
        <p:grpSpPr bwMode="auto">
          <a:xfrm>
            <a:off x="1079500" y="1782763"/>
            <a:ext cx="3224213" cy="3111500"/>
            <a:chOff x="2380" y="663"/>
            <a:chExt cx="2031" cy="1960"/>
          </a:xfrm>
        </p:grpSpPr>
        <p:sp>
          <p:nvSpPr>
            <p:cNvPr id="41" name="Text Box 16"/>
            <p:cNvSpPr txBox="1">
              <a:spLocks noChangeArrowheads="1"/>
            </p:cNvSpPr>
            <p:nvPr/>
          </p:nvSpPr>
          <p:spPr bwMode="auto">
            <a:xfrm>
              <a:off x="2697" y="2431"/>
              <a:ext cx="1714" cy="192"/>
            </a:xfrm>
            <a:prstGeom prst="rect">
              <a:avLst/>
            </a:prstGeom>
            <a:noFill/>
            <a:ln w="9525">
              <a:noFill/>
              <a:miter lim="800000"/>
              <a:headEnd/>
              <a:tailEnd/>
            </a:ln>
            <a:effectLst/>
          </p:spPr>
          <p:txBody>
            <a:bodyPr wrap="none">
              <a:spAutoFit/>
            </a:bodyPr>
            <a:lstStyle/>
            <a:p>
              <a:pPr eaLnBrk="1" hangingPunct="1"/>
              <a:r>
                <a:rPr lang="de-CH" sz="1400" dirty="0">
                  <a:latin typeface="Arial" charset="0"/>
                </a:rPr>
                <a:t>t</a:t>
              </a:r>
              <a:r>
                <a:rPr lang="de-CH" sz="1400" baseline="-25000" dirty="0">
                  <a:latin typeface="Arial" charset="0"/>
                </a:rPr>
                <a:t>0</a:t>
              </a:r>
              <a:r>
                <a:rPr lang="de-CH" sz="1400" dirty="0">
                  <a:latin typeface="Arial" charset="0"/>
                </a:rPr>
                <a:t>          t</a:t>
              </a:r>
              <a:r>
                <a:rPr lang="de-CH" sz="1400" baseline="-25000" dirty="0">
                  <a:latin typeface="Arial" charset="0"/>
                </a:rPr>
                <a:t>25 </a:t>
              </a:r>
              <a:r>
                <a:rPr lang="de-CH" sz="1400" dirty="0">
                  <a:latin typeface="Arial" charset="0"/>
                </a:rPr>
                <a:t>     t</a:t>
              </a:r>
              <a:r>
                <a:rPr lang="de-CH" sz="1400" baseline="-25000" dirty="0">
                  <a:latin typeface="Arial" charset="0"/>
                </a:rPr>
                <a:t>50</a:t>
              </a:r>
              <a:r>
                <a:rPr lang="de-CH" sz="1400" dirty="0">
                  <a:latin typeface="Arial" charset="0"/>
                </a:rPr>
                <a:t>    t</a:t>
              </a:r>
              <a:r>
                <a:rPr lang="de-CH" sz="1400" baseline="-25000" dirty="0">
                  <a:latin typeface="Arial" charset="0"/>
                </a:rPr>
                <a:t>75</a:t>
              </a:r>
              <a:r>
                <a:rPr lang="de-CH" sz="1400" dirty="0">
                  <a:latin typeface="Arial" charset="0"/>
                </a:rPr>
                <a:t>              t</a:t>
              </a:r>
              <a:r>
                <a:rPr lang="de-CH" sz="1400" baseline="-25000" dirty="0">
                  <a:latin typeface="Arial" charset="0"/>
                </a:rPr>
                <a:t>100</a:t>
              </a:r>
            </a:p>
          </p:txBody>
        </p:sp>
        <p:sp>
          <p:nvSpPr>
            <p:cNvPr id="42" name="Text Box 17"/>
            <p:cNvSpPr txBox="1">
              <a:spLocks noChangeArrowheads="1"/>
            </p:cNvSpPr>
            <p:nvPr/>
          </p:nvSpPr>
          <p:spPr bwMode="auto">
            <a:xfrm>
              <a:off x="2380" y="663"/>
              <a:ext cx="298" cy="1791"/>
            </a:xfrm>
            <a:prstGeom prst="rect">
              <a:avLst/>
            </a:prstGeom>
            <a:noFill/>
            <a:ln w="9525">
              <a:noFill/>
              <a:miter lim="800000"/>
              <a:headEnd/>
              <a:tailEnd/>
            </a:ln>
            <a:effectLst/>
          </p:spPr>
          <p:txBody>
            <a:bodyPr wrap="none">
              <a:spAutoFit/>
            </a:bodyPr>
            <a:lstStyle/>
            <a:p>
              <a:pPr eaLnBrk="1" hangingPunct="1"/>
              <a:r>
                <a:rPr lang="de-CH" sz="1400" dirty="0">
                  <a:latin typeface="Arial" charset="0"/>
                </a:rPr>
                <a:t>p</a:t>
              </a:r>
              <a:r>
                <a:rPr lang="de-CH" sz="1400" baseline="-25000" dirty="0">
                  <a:latin typeface="Arial" charset="0"/>
                </a:rPr>
                <a:t>100</a:t>
              </a:r>
            </a:p>
            <a:p>
              <a:pPr eaLnBrk="1" hangingPunct="1"/>
              <a:endParaRPr lang="de-CH" sz="1400" dirty="0">
                <a:latin typeface="Arial" charset="0"/>
              </a:endParaRPr>
            </a:p>
            <a:p>
              <a:pPr eaLnBrk="1" hangingPunct="1"/>
              <a:endParaRPr lang="de-CH" sz="1400" dirty="0">
                <a:latin typeface="Arial" charset="0"/>
              </a:endParaRPr>
            </a:p>
            <a:p>
              <a:pPr eaLnBrk="1" hangingPunct="1"/>
              <a:endParaRPr lang="de-CH" sz="1400" dirty="0">
                <a:latin typeface="Arial" charset="0"/>
              </a:endParaRPr>
            </a:p>
            <a:p>
              <a:pPr eaLnBrk="1" hangingPunct="1"/>
              <a:r>
                <a:rPr lang="de-CH" sz="1400" dirty="0">
                  <a:latin typeface="Arial" charset="0"/>
                </a:rPr>
                <a:t>p</a:t>
              </a:r>
              <a:r>
                <a:rPr lang="de-CH" sz="1400" baseline="-25000" dirty="0">
                  <a:latin typeface="Arial" charset="0"/>
                </a:rPr>
                <a:t>75</a:t>
              </a:r>
            </a:p>
            <a:p>
              <a:pPr eaLnBrk="1" hangingPunct="1"/>
              <a:endParaRPr lang="de-CH" sz="1800" dirty="0">
                <a:latin typeface="Arial" charset="0"/>
              </a:endParaRPr>
            </a:p>
            <a:p>
              <a:pPr eaLnBrk="1" hangingPunct="1"/>
              <a:r>
                <a:rPr lang="de-CH" sz="1400" dirty="0">
                  <a:latin typeface="Arial" charset="0"/>
                </a:rPr>
                <a:t>p</a:t>
              </a:r>
              <a:r>
                <a:rPr lang="de-CH" sz="1400" baseline="-25000" dirty="0">
                  <a:latin typeface="Arial" charset="0"/>
                </a:rPr>
                <a:t>50</a:t>
              </a:r>
            </a:p>
            <a:p>
              <a:pPr eaLnBrk="1" hangingPunct="1"/>
              <a:endParaRPr lang="de-CH" sz="1400" dirty="0">
                <a:latin typeface="Arial" charset="0"/>
              </a:endParaRPr>
            </a:p>
            <a:p>
              <a:pPr eaLnBrk="1" hangingPunct="1"/>
              <a:r>
                <a:rPr lang="de-CH" sz="1400" dirty="0">
                  <a:latin typeface="Arial" charset="0"/>
                </a:rPr>
                <a:t>p</a:t>
              </a:r>
              <a:r>
                <a:rPr lang="de-CH" sz="1400" baseline="-25000" dirty="0">
                  <a:latin typeface="Arial" charset="0"/>
                </a:rPr>
                <a:t>25</a:t>
              </a:r>
            </a:p>
            <a:p>
              <a:pPr eaLnBrk="1" hangingPunct="1"/>
              <a:endParaRPr lang="de-CH" sz="900" dirty="0">
                <a:latin typeface="Arial" charset="0"/>
              </a:endParaRPr>
            </a:p>
            <a:p>
              <a:pPr eaLnBrk="1" hangingPunct="1"/>
              <a:endParaRPr lang="de-CH" sz="1400" dirty="0">
                <a:latin typeface="Arial" charset="0"/>
              </a:endParaRPr>
            </a:p>
            <a:p>
              <a:pPr eaLnBrk="1" hangingPunct="1"/>
              <a:endParaRPr lang="de-CH" sz="1400" dirty="0">
                <a:latin typeface="Arial" charset="0"/>
              </a:endParaRPr>
            </a:p>
            <a:p>
              <a:pPr eaLnBrk="1" hangingPunct="1"/>
              <a:r>
                <a:rPr lang="de-CH" sz="1400" dirty="0">
                  <a:latin typeface="Arial" charset="0"/>
                </a:rPr>
                <a:t>p</a:t>
              </a:r>
              <a:r>
                <a:rPr lang="de-CH" sz="1400" baseline="-25000" dirty="0">
                  <a:latin typeface="Arial" charset="0"/>
                </a:rPr>
                <a:t>0</a:t>
              </a:r>
            </a:p>
          </p:txBody>
        </p:sp>
      </p:grpSp>
      <p:sp>
        <p:nvSpPr>
          <p:cNvPr id="46" name="Rectangle 3"/>
          <p:cNvSpPr>
            <a:spLocks noChangeArrowheads="1"/>
          </p:cNvSpPr>
          <p:nvPr/>
        </p:nvSpPr>
        <p:spPr bwMode="auto">
          <a:xfrm>
            <a:off x="1728788" y="1927225"/>
            <a:ext cx="2233612" cy="2592388"/>
          </a:xfrm>
          <a:prstGeom prst="rect">
            <a:avLst/>
          </a:prstGeom>
          <a:noFill/>
          <a:ln w="28575">
            <a:solidFill>
              <a:srgbClr val="33CCCC"/>
            </a:solidFill>
            <a:miter lim="800000"/>
            <a:headEnd/>
            <a:tailEnd/>
          </a:ln>
          <a:effectLst/>
        </p:spPr>
        <p:txBody>
          <a:bodyPr wrap="none" anchor="ctr"/>
          <a:lstStyle/>
          <a:p>
            <a:pPr algn="ctr" eaLnBrk="1" hangingPunct="1"/>
            <a:r>
              <a:rPr lang="de-CH" sz="1800">
                <a:latin typeface="Arial" charset="0"/>
              </a:rPr>
              <a:t> </a:t>
            </a:r>
          </a:p>
        </p:txBody>
      </p:sp>
      <p:sp>
        <p:nvSpPr>
          <p:cNvPr id="47" name="Rectangle 42"/>
          <p:cNvSpPr>
            <a:spLocks noChangeArrowheads="1"/>
          </p:cNvSpPr>
          <p:nvPr/>
        </p:nvSpPr>
        <p:spPr bwMode="auto">
          <a:xfrm>
            <a:off x="2305050" y="2790825"/>
            <a:ext cx="792163" cy="936625"/>
          </a:xfrm>
          <a:prstGeom prst="rect">
            <a:avLst/>
          </a:prstGeom>
          <a:noFill/>
          <a:ln w="31750">
            <a:solidFill>
              <a:srgbClr val="33CCCC"/>
            </a:solidFill>
            <a:miter lim="800000"/>
            <a:headEnd/>
            <a:tailEnd/>
          </a:ln>
          <a:effectLst/>
        </p:spPr>
        <p:txBody>
          <a:bodyPr wrap="none" anchor="ctr"/>
          <a:lstStyle/>
          <a:p>
            <a:endParaRPr lang="de-CH"/>
          </a:p>
        </p:txBody>
      </p:sp>
      <p:sp>
        <p:nvSpPr>
          <p:cNvPr id="48" name="Line 4"/>
          <p:cNvSpPr>
            <a:spLocks noChangeShapeType="1"/>
          </p:cNvSpPr>
          <p:nvPr/>
        </p:nvSpPr>
        <p:spPr bwMode="auto">
          <a:xfrm>
            <a:off x="2738438" y="1927225"/>
            <a:ext cx="0" cy="2592388"/>
          </a:xfrm>
          <a:prstGeom prst="line">
            <a:avLst/>
          </a:prstGeom>
          <a:noFill/>
          <a:ln w="31750">
            <a:solidFill>
              <a:srgbClr val="33CCCC"/>
            </a:solidFill>
            <a:round/>
            <a:headEnd/>
            <a:tailEnd/>
          </a:ln>
          <a:effectLst/>
        </p:spPr>
        <p:txBody>
          <a:bodyPr wrap="none" anchor="ctr"/>
          <a:lstStyle/>
          <a:p>
            <a:endParaRPr lang="de-CH"/>
          </a:p>
        </p:txBody>
      </p:sp>
      <p:sp>
        <p:nvSpPr>
          <p:cNvPr id="49" name="Line 5"/>
          <p:cNvSpPr>
            <a:spLocks noChangeShapeType="1"/>
          </p:cNvSpPr>
          <p:nvPr/>
        </p:nvSpPr>
        <p:spPr bwMode="auto">
          <a:xfrm>
            <a:off x="1728788" y="3295650"/>
            <a:ext cx="2233612" cy="0"/>
          </a:xfrm>
          <a:prstGeom prst="line">
            <a:avLst/>
          </a:prstGeom>
          <a:noFill/>
          <a:ln w="31750">
            <a:solidFill>
              <a:srgbClr val="33CCCC"/>
            </a:solidFill>
            <a:round/>
            <a:headEnd/>
            <a:tailEnd/>
          </a:ln>
          <a:effectLst/>
        </p:spPr>
        <p:txBody>
          <a:bodyPr wrap="none" anchor="ctr"/>
          <a:lstStyle/>
          <a:p>
            <a:endParaRPr lang="de-CH"/>
          </a:p>
        </p:txBody>
      </p:sp>
      <p:grpSp>
        <p:nvGrpSpPr>
          <p:cNvPr id="50" name="Group 6"/>
          <p:cNvGrpSpPr>
            <a:grpSpLocks/>
          </p:cNvGrpSpPr>
          <p:nvPr/>
        </p:nvGrpSpPr>
        <p:grpSpPr bwMode="auto">
          <a:xfrm>
            <a:off x="1736924" y="1916832"/>
            <a:ext cx="2233612" cy="2592388"/>
            <a:chOff x="2789" y="754"/>
            <a:chExt cx="1407" cy="1633"/>
          </a:xfrm>
        </p:grpSpPr>
        <p:sp>
          <p:nvSpPr>
            <p:cNvPr id="51" name="Line 7"/>
            <p:cNvSpPr>
              <a:spLocks noChangeShapeType="1"/>
            </p:cNvSpPr>
            <p:nvPr/>
          </p:nvSpPr>
          <p:spPr bwMode="auto">
            <a:xfrm>
              <a:off x="2789" y="1299"/>
              <a:ext cx="1407" cy="0"/>
            </a:xfrm>
            <a:prstGeom prst="line">
              <a:avLst/>
            </a:prstGeom>
            <a:noFill/>
            <a:ln w="19050">
              <a:solidFill>
                <a:schemeClr val="tx1"/>
              </a:solidFill>
              <a:prstDash val="sysDot"/>
              <a:round/>
              <a:headEnd/>
              <a:tailEnd/>
            </a:ln>
            <a:effectLst/>
          </p:spPr>
          <p:txBody>
            <a:bodyPr/>
            <a:lstStyle/>
            <a:p>
              <a:endParaRPr lang="de-CH"/>
            </a:p>
          </p:txBody>
        </p:sp>
        <p:sp>
          <p:nvSpPr>
            <p:cNvPr id="52" name="Line 8"/>
            <p:cNvSpPr>
              <a:spLocks noChangeShapeType="1"/>
            </p:cNvSpPr>
            <p:nvPr/>
          </p:nvSpPr>
          <p:spPr bwMode="auto">
            <a:xfrm>
              <a:off x="2789" y="1888"/>
              <a:ext cx="1407" cy="0"/>
            </a:xfrm>
            <a:prstGeom prst="line">
              <a:avLst/>
            </a:prstGeom>
            <a:noFill/>
            <a:ln w="19050">
              <a:solidFill>
                <a:schemeClr val="tx1"/>
              </a:solidFill>
              <a:prstDash val="sysDot"/>
              <a:round/>
              <a:headEnd/>
              <a:tailEnd/>
            </a:ln>
            <a:effectLst/>
          </p:spPr>
          <p:txBody>
            <a:bodyPr/>
            <a:lstStyle/>
            <a:p>
              <a:endParaRPr lang="de-CH"/>
            </a:p>
          </p:txBody>
        </p:sp>
        <p:sp>
          <p:nvSpPr>
            <p:cNvPr id="53" name="Line 9"/>
            <p:cNvSpPr>
              <a:spLocks noChangeShapeType="1"/>
            </p:cNvSpPr>
            <p:nvPr/>
          </p:nvSpPr>
          <p:spPr bwMode="auto">
            <a:xfrm>
              <a:off x="3152" y="754"/>
              <a:ext cx="0" cy="1633"/>
            </a:xfrm>
            <a:prstGeom prst="line">
              <a:avLst/>
            </a:prstGeom>
            <a:noFill/>
            <a:ln w="19050">
              <a:solidFill>
                <a:schemeClr val="tx1"/>
              </a:solidFill>
              <a:prstDash val="sysDot"/>
              <a:round/>
              <a:headEnd/>
              <a:tailEnd/>
            </a:ln>
            <a:effectLst/>
          </p:spPr>
          <p:txBody>
            <a:bodyPr/>
            <a:lstStyle/>
            <a:p>
              <a:endParaRPr lang="de-CH"/>
            </a:p>
          </p:txBody>
        </p:sp>
        <p:sp>
          <p:nvSpPr>
            <p:cNvPr id="54" name="Line 10"/>
            <p:cNvSpPr>
              <a:spLocks noChangeShapeType="1"/>
            </p:cNvSpPr>
            <p:nvPr/>
          </p:nvSpPr>
          <p:spPr bwMode="auto">
            <a:xfrm>
              <a:off x="3651" y="754"/>
              <a:ext cx="0" cy="1633"/>
            </a:xfrm>
            <a:prstGeom prst="line">
              <a:avLst/>
            </a:prstGeom>
            <a:noFill/>
            <a:ln w="19050">
              <a:solidFill>
                <a:schemeClr val="tx1"/>
              </a:solidFill>
              <a:prstDash val="sysDot"/>
              <a:round/>
              <a:headEnd/>
              <a:tailEnd/>
            </a:ln>
            <a:effectLst/>
          </p:spPr>
          <p:txBody>
            <a:bodyPr/>
            <a:lstStyle/>
            <a:p>
              <a:endParaRPr lang="de-CH"/>
            </a:p>
          </p:txBody>
        </p:sp>
      </p:grpSp>
      <p:sp>
        <p:nvSpPr>
          <p:cNvPr id="2" name="Textfeld 1"/>
          <p:cNvSpPr txBox="1"/>
          <p:nvPr/>
        </p:nvSpPr>
        <p:spPr>
          <a:xfrm>
            <a:off x="2581176" y="3062674"/>
            <a:ext cx="340158" cy="400110"/>
          </a:xfrm>
          <a:prstGeom prst="rect">
            <a:avLst/>
          </a:prstGeom>
          <a:noFill/>
        </p:spPr>
        <p:txBody>
          <a:bodyPr wrap="none" rtlCol="0">
            <a:spAutoFit/>
          </a:bodyPr>
          <a:lstStyle/>
          <a:p>
            <a:r>
              <a:rPr lang="de-CH" b="1" dirty="0" smtClean="0">
                <a:solidFill>
                  <a:srgbClr val="FF0000"/>
                </a:solidFill>
              </a:rPr>
              <a:t>x</a:t>
            </a:r>
            <a:endParaRPr lang="de-CH" b="1" dirty="0">
              <a:solidFill>
                <a:srgbClr val="FF0000"/>
              </a:solidFill>
            </a:endParaRPr>
          </a:p>
        </p:txBody>
      </p:sp>
    </p:spTree>
    <p:extLst>
      <p:ext uri="{BB962C8B-B14F-4D97-AF65-F5344CB8AC3E}">
        <p14:creationId xmlns:p14="http://schemas.microsoft.com/office/powerpoint/2010/main" val="7444523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754732"/>
                                        </p:tgtEl>
                                      </p:cBhvr>
                                    </p:animEffect>
                                    <p:set>
                                      <p:cBhvr>
                                        <p:cTn id="7" dur="1" fill="hold">
                                          <p:stCondLst>
                                            <p:cond delay="1999"/>
                                          </p:stCondLst>
                                        </p:cTn>
                                        <p:tgtEl>
                                          <p:spTgt spid="75473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754706"/>
                                        </p:tgtEl>
                                        <p:attrNameLst>
                                          <p:attrName>style.visibility</p:attrName>
                                        </p:attrNameLst>
                                      </p:cBhvr>
                                      <p:to>
                                        <p:strVal val="visible"/>
                                      </p:to>
                                    </p:set>
                                    <p:animEffect transition="in" filter="fade">
                                      <p:cBhvr>
                                        <p:cTn id="10" dur="2000"/>
                                        <p:tgtEl>
                                          <p:spTgt spid="754706"/>
                                        </p:tgtEl>
                                      </p:cBhvr>
                                    </p:animEffect>
                                  </p:childTnLst>
                                </p:cTn>
                              </p:par>
                              <p:par>
                                <p:cTn id="11" presetID="1" presetClass="entr" presetSubtype="0" fill="hold" nodeType="withEffect">
                                  <p:stCondLst>
                                    <p:cond delay="0"/>
                                  </p:stCondLst>
                                  <p:childTnLst>
                                    <p:set>
                                      <p:cBhvr>
                                        <p:cTn id="12" dur="1" fill="hold">
                                          <p:stCondLst>
                                            <p:cond delay="0"/>
                                          </p:stCondLst>
                                        </p:cTn>
                                        <p:tgtEl>
                                          <p:spTgt spid="75473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54731">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54731">
                                            <p:txEl>
                                              <p:pRg st="6" end="6"/>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4" name="Rectangle 4"/>
          <p:cNvSpPr>
            <a:spLocks noChangeArrowheads="1"/>
          </p:cNvSpPr>
          <p:nvPr/>
        </p:nvSpPr>
        <p:spPr bwMode="auto">
          <a:xfrm>
            <a:off x="107950" y="6527800"/>
            <a:ext cx="4103688" cy="285750"/>
          </a:xfrm>
          <a:prstGeom prst="rect">
            <a:avLst/>
          </a:prstGeom>
          <a:noFill/>
          <a:ln w="9525">
            <a:noFill/>
            <a:miter lim="800000"/>
            <a:headEnd/>
            <a:tailEnd/>
          </a:ln>
          <a:effectLst/>
        </p:spPr>
        <p:txBody>
          <a:bodyPr lIns="0" tIns="0" rIns="0" bIns="0"/>
          <a:lstStyle/>
          <a:p>
            <a:pPr eaLnBrk="1" hangingPunct="1"/>
            <a:r>
              <a:rPr lang="en-GB" sz="1200" b="1"/>
              <a:t>Contact: </a:t>
            </a:r>
            <a:r>
              <a:rPr lang="de-CH" sz="1200" b="1">
                <a:solidFill>
                  <a:srgbClr val="006666"/>
                </a:solidFill>
              </a:rPr>
              <a:t>massimiliano.zappa@wsl.ch</a:t>
            </a:r>
          </a:p>
        </p:txBody>
      </p:sp>
      <p:pic>
        <p:nvPicPr>
          <p:cNvPr id="394276" name="Picture 36" descr="2008071200_prevah_cleps_CH_2020"/>
          <p:cNvPicPr>
            <a:picLocks noChangeAspect="1" noChangeArrowheads="1"/>
          </p:cNvPicPr>
          <p:nvPr/>
        </p:nvPicPr>
        <p:blipFill>
          <a:blip r:embed="rId3" cstate="print"/>
          <a:srcRect/>
          <a:stretch>
            <a:fillRect/>
          </a:stretch>
        </p:blipFill>
        <p:spPr bwMode="auto">
          <a:xfrm>
            <a:off x="1116013" y="1916113"/>
            <a:ext cx="7196137" cy="3598862"/>
          </a:xfrm>
          <a:prstGeom prst="rect">
            <a:avLst/>
          </a:prstGeom>
          <a:noFill/>
        </p:spPr>
      </p:pic>
      <p:pic>
        <p:nvPicPr>
          <p:cNvPr id="394278" name="Picture 38" descr="2008071200_prevah_cleps_CH_2020_b"/>
          <p:cNvPicPr>
            <a:picLocks noChangeAspect="1" noChangeArrowheads="1"/>
          </p:cNvPicPr>
          <p:nvPr/>
        </p:nvPicPr>
        <p:blipFill>
          <a:blip r:embed="rId4" cstate="print"/>
          <a:srcRect/>
          <a:stretch>
            <a:fillRect/>
          </a:stretch>
        </p:blipFill>
        <p:spPr bwMode="auto">
          <a:xfrm>
            <a:off x="1116013" y="1916113"/>
            <a:ext cx="7197725" cy="3598862"/>
          </a:xfrm>
          <a:prstGeom prst="rect">
            <a:avLst/>
          </a:prstGeom>
          <a:noFill/>
        </p:spPr>
      </p:pic>
      <p:pic>
        <p:nvPicPr>
          <p:cNvPr id="394277" name="Picture 37" descr="2008071200_analysis_CH_2020"/>
          <p:cNvPicPr>
            <a:picLocks noChangeAspect="1" noChangeArrowheads="1"/>
          </p:cNvPicPr>
          <p:nvPr/>
        </p:nvPicPr>
        <p:blipFill>
          <a:blip r:embed="rId5" cstate="print"/>
          <a:srcRect/>
          <a:stretch>
            <a:fillRect/>
          </a:stretch>
        </p:blipFill>
        <p:spPr bwMode="auto">
          <a:xfrm>
            <a:off x="1116013" y="1916113"/>
            <a:ext cx="7196137" cy="3598862"/>
          </a:xfrm>
          <a:prstGeom prst="rect">
            <a:avLst/>
          </a:prstGeom>
          <a:noFill/>
        </p:spPr>
      </p:pic>
      <p:sp>
        <p:nvSpPr>
          <p:cNvPr id="11" name="Rectangle 96"/>
          <p:cNvSpPr>
            <a:spLocks noChangeArrowheads="1"/>
          </p:cNvSpPr>
          <p:nvPr/>
        </p:nvSpPr>
        <p:spPr bwMode="auto">
          <a:xfrm>
            <a:off x="34925" y="79375"/>
            <a:ext cx="8137525" cy="396875"/>
          </a:xfrm>
          <a:prstGeom prst="rect">
            <a:avLst/>
          </a:prstGeom>
          <a:noFill/>
          <a:ln w="9525">
            <a:noFill/>
            <a:miter lim="800000"/>
            <a:headEnd/>
            <a:tailEnd/>
          </a:ln>
          <a:effectLst/>
        </p:spPr>
        <p:txBody>
          <a:bodyPr>
            <a:spAutoFit/>
          </a:bodyPr>
          <a:lstStyle/>
          <a:p>
            <a:pPr>
              <a:spcAft>
                <a:spcPts val="400"/>
              </a:spcAft>
            </a:pPr>
            <a:r>
              <a:rPr lang="de-CH" altLang="zh-CN" b="1" dirty="0">
                <a:ea typeface="SimSun" pitchFamily="2" charset="-122"/>
              </a:rPr>
              <a:t>… and </a:t>
            </a:r>
            <a:r>
              <a:rPr lang="de-CH" altLang="zh-CN" b="1" dirty="0" err="1" smtClean="0">
                <a:ea typeface="SimSun" pitchFamily="2" charset="-122"/>
              </a:rPr>
              <a:t>let‘s</a:t>
            </a:r>
            <a:r>
              <a:rPr lang="de-CH" altLang="zh-CN" b="1" dirty="0" smtClean="0">
                <a:ea typeface="SimSun" pitchFamily="2" charset="-122"/>
              </a:rPr>
              <a:t> come </a:t>
            </a:r>
            <a:r>
              <a:rPr lang="de-CH" altLang="zh-CN" b="1" dirty="0" err="1" smtClean="0">
                <a:ea typeface="SimSun" pitchFamily="2" charset="-122"/>
              </a:rPr>
              <a:t>closer</a:t>
            </a:r>
            <a:r>
              <a:rPr lang="de-CH" altLang="zh-CN" b="1" dirty="0" smtClean="0">
                <a:ea typeface="SimSun" pitchFamily="2" charset="-122"/>
              </a:rPr>
              <a:t> to </a:t>
            </a:r>
            <a:r>
              <a:rPr lang="de-CH" altLang="zh-CN" b="1" dirty="0" err="1" smtClean="0">
                <a:ea typeface="SimSun" pitchFamily="2" charset="-122"/>
              </a:rPr>
              <a:t>the</a:t>
            </a:r>
            <a:r>
              <a:rPr lang="de-CH" altLang="zh-CN" b="1" dirty="0" smtClean="0">
                <a:ea typeface="SimSun" pitchFamily="2" charset="-122"/>
              </a:rPr>
              <a:t>  </a:t>
            </a:r>
            <a:r>
              <a:rPr lang="de-CH" altLang="zh-CN" b="1" dirty="0" err="1" smtClean="0">
                <a:ea typeface="SimSun" pitchFamily="2" charset="-122"/>
              </a:rPr>
              <a:t>solution</a:t>
            </a:r>
            <a:r>
              <a:rPr lang="de-CH" altLang="zh-CN" b="1" dirty="0" smtClean="0">
                <a:ea typeface="SimSun" pitchFamily="2" charset="-122"/>
              </a:rPr>
              <a:t> !</a:t>
            </a:r>
            <a:endParaRPr lang="de-CH" altLang="zh-CN" b="1" dirty="0">
              <a:ea typeface="SimSun"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42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42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N:\gebhyd\3_Hyv\projekte\liechti\peakbox_game\pics\2013042501_leps\2013042501_crossplot_2605.png"/>
          <p:cNvPicPr>
            <a:picLocks noChangeAspect="1" noChangeArrowheads="1"/>
          </p:cNvPicPr>
          <p:nvPr/>
        </p:nvPicPr>
        <p:blipFill>
          <a:blip r:embed="rId3" cstate="print"/>
          <a:srcRect/>
          <a:stretch>
            <a:fillRect/>
          </a:stretch>
        </p:blipFill>
        <p:spPr bwMode="auto">
          <a:xfrm>
            <a:off x="914400" y="1052736"/>
            <a:ext cx="7315200" cy="3657600"/>
          </a:xfrm>
          <a:prstGeom prst="rect">
            <a:avLst/>
          </a:prstGeom>
          <a:noFill/>
        </p:spPr>
      </p:pic>
      <p:pic>
        <p:nvPicPr>
          <p:cNvPr id="5127" name="Picture 7" descr="N:\gebhyd\3_Hyv\projekte\liechti\peakbox_game\pics\2013042501_leps\2013042501_maxbox_2605.png"/>
          <p:cNvPicPr>
            <a:picLocks noChangeAspect="1" noChangeArrowheads="1"/>
          </p:cNvPicPr>
          <p:nvPr/>
        </p:nvPicPr>
        <p:blipFill>
          <a:blip r:embed="rId4" cstate="print"/>
          <a:srcRect/>
          <a:stretch>
            <a:fillRect/>
          </a:stretch>
        </p:blipFill>
        <p:spPr bwMode="auto">
          <a:xfrm>
            <a:off x="914400" y="1052736"/>
            <a:ext cx="7315200" cy="3657600"/>
          </a:xfrm>
          <a:prstGeom prst="rect">
            <a:avLst/>
          </a:prstGeom>
          <a:noFill/>
        </p:spPr>
      </p:pic>
      <p:sp>
        <p:nvSpPr>
          <p:cNvPr id="761858" name="Rectangle 2"/>
          <p:cNvSpPr>
            <a:spLocks noChangeArrowheads="1"/>
          </p:cNvSpPr>
          <p:nvPr/>
        </p:nvSpPr>
        <p:spPr bwMode="auto">
          <a:xfrm>
            <a:off x="30163" y="53975"/>
            <a:ext cx="8430269" cy="782638"/>
          </a:xfrm>
          <a:prstGeom prst="rect">
            <a:avLst/>
          </a:prstGeom>
          <a:noFill/>
          <a:ln w="9525">
            <a:noFill/>
            <a:miter lim="800000"/>
            <a:headEnd/>
            <a:tailEnd/>
          </a:ln>
        </p:spPr>
        <p:txBody>
          <a:bodyPr/>
          <a:lstStyle/>
          <a:p>
            <a:pPr eaLnBrk="1" hangingPunct="1"/>
            <a:r>
              <a:rPr lang="de-CH" b="1" dirty="0" smtClean="0">
                <a:solidFill>
                  <a:schemeClr val="tx2"/>
                </a:solidFill>
              </a:rPr>
              <a:t>Solution: </a:t>
            </a:r>
          </a:p>
          <a:p>
            <a:pPr eaLnBrk="1" hangingPunct="1"/>
            <a:r>
              <a:rPr lang="de-CH" b="1" dirty="0" err="1" smtClean="0">
                <a:solidFill>
                  <a:schemeClr val="tx2"/>
                </a:solidFill>
              </a:rPr>
              <a:t>Forecast</a:t>
            </a:r>
            <a:r>
              <a:rPr lang="de-CH" b="1" dirty="0" smtClean="0">
                <a:solidFill>
                  <a:schemeClr val="tx2"/>
                </a:solidFill>
              </a:rPr>
              <a:t> </a:t>
            </a:r>
            <a:r>
              <a:rPr lang="de-CH" b="1" dirty="0" err="1" smtClean="0">
                <a:solidFill>
                  <a:schemeClr val="tx2"/>
                </a:solidFill>
              </a:rPr>
              <a:t>initialization</a:t>
            </a:r>
            <a:r>
              <a:rPr lang="de-CH" b="1" dirty="0" smtClean="0">
                <a:solidFill>
                  <a:schemeClr val="tx2"/>
                </a:solidFill>
              </a:rPr>
              <a:t> 25. April 2013</a:t>
            </a:r>
            <a:endParaRPr lang="de-CH" b="1" dirty="0">
              <a:solidFill>
                <a:schemeClr val="tx2"/>
              </a:solidFill>
            </a:endParaRPr>
          </a:p>
        </p:txBody>
      </p:sp>
      <p:sp>
        <p:nvSpPr>
          <p:cNvPr id="3" name="Rectangle 5"/>
          <p:cNvSpPr>
            <a:spLocks noChangeArrowheads="1"/>
          </p:cNvSpPr>
          <p:nvPr/>
        </p:nvSpPr>
        <p:spPr bwMode="auto">
          <a:xfrm>
            <a:off x="668760" y="4869160"/>
            <a:ext cx="7560840" cy="1231106"/>
          </a:xfrm>
          <a:prstGeom prst="rect">
            <a:avLst/>
          </a:prstGeom>
          <a:noFill/>
          <a:ln w="9525">
            <a:noFill/>
            <a:miter lim="800000"/>
            <a:headEnd/>
            <a:tailEnd/>
          </a:ln>
          <a:effectLst/>
        </p:spPr>
        <p:txBody>
          <a:bodyPr wrap="square">
            <a:spAutoFit/>
          </a:bodyPr>
          <a:lstStyle/>
          <a:p>
            <a:pPr>
              <a:spcAft>
                <a:spcPts val="400"/>
              </a:spcAft>
            </a:pPr>
            <a:r>
              <a:rPr lang="de-CH" altLang="zh-CN" sz="1600" b="1" dirty="0" err="1" smtClean="0">
                <a:ea typeface="SimSun" pitchFamily="2" charset="-122"/>
              </a:rPr>
              <a:t>Peak-Box</a:t>
            </a:r>
            <a:r>
              <a:rPr lang="de-CH" altLang="zh-CN" sz="1600" b="1" dirty="0" smtClean="0">
                <a:ea typeface="SimSun" pitchFamily="2" charset="-122"/>
              </a:rPr>
              <a:t> </a:t>
            </a:r>
            <a:r>
              <a:rPr lang="de-CH" altLang="zh-CN" sz="1600" b="1" dirty="0" err="1" smtClean="0">
                <a:ea typeface="SimSun" pitchFamily="2" charset="-122"/>
              </a:rPr>
              <a:t>estimate</a:t>
            </a:r>
            <a:r>
              <a:rPr lang="de-CH" altLang="zh-CN" sz="1600" b="1" dirty="0" smtClean="0">
                <a:ea typeface="SimSun" pitchFamily="2" charset="-122"/>
              </a:rPr>
              <a:t>: J36 </a:t>
            </a:r>
          </a:p>
          <a:p>
            <a:pPr>
              <a:spcAft>
                <a:spcPts val="400"/>
              </a:spcAft>
            </a:pPr>
            <a:r>
              <a:rPr lang="de-CH" altLang="zh-CN" sz="1600" b="1" dirty="0" smtClean="0">
                <a:ea typeface="SimSun" pitchFamily="2" charset="-122"/>
              </a:rPr>
              <a:t>Solution </a:t>
            </a:r>
            <a:r>
              <a:rPr lang="de-CH" altLang="zh-CN" sz="1600" b="1" dirty="0" err="1" smtClean="0">
                <a:ea typeface="SimSun" pitchFamily="2" charset="-122"/>
              </a:rPr>
              <a:t>from</a:t>
            </a:r>
            <a:r>
              <a:rPr lang="de-CH" altLang="zh-CN" sz="1600" b="1" dirty="0" smtClean="0">
                <a:ea typeface="SimSun" pitchFamily="2" charset="-122"/>
              </a:rPr>
              <a:t> </a:t>
            </a:r>
            <a:r>
              <a:rPr lang="de-CH" altLang="zh-CN" sz="1600" b="1" dirty="0" err="1" smtClean="0">
                <a:ea typeface="SimSun" pitchFamily="2" charset="-122"/>
              </a:rPr>
              <a:t>observation</a:t>
            </a:r>
            <a:r>
              <a:rPr lang="de-CH" altLang="zh-CN" sz="1600" b="1" dirty="0" smtClean="0">
                <a:ea typeface="SimSun" pitchFamily="2" charset="-122"/>
              </a:rPr>
              <a:t>: </a:t>
            </a:r>
            <a:r>
              <a:rPr lang="de-CH" altLang="zh-CN" sz="1600" b="1" dirty="0" smtClean="0">
                <a:solidFill>
                  <a:srgbClr val="FF0000"/>
                </a:solidFill>
                <a:ea typeface="SimSun" pitchFamily="2" charset="-122"/>
              </a:rPr>
              <a:t>H35</a:t>
            </a:r>
            <a:r>
              <a:rPr lang="de-CH" altLang="zh-CN" sz="1600" b="1" dirty="0" smtClean="0">
                <a:ea typeface="SimSun" pitchFamily="2" charset="-122"/>
              </a:rPr>
              <a:t> </a:t>
            </a:r>
          </a:p>
          <a:p>
            <a:pPr>
              <a:spcAft>
                <a:spcPts val="400"/>
              </a:spcAft>
            </a:pPr>
            <a:r>
              <a:rPr lang="de-CH" altLang="zh-CN" sz="1600" b="1" dirty="0" smtClean="0">
                <a:ea typeface="SimSun" pitchFamily="2" charset="-122"/>
              </a:rPr>
              <a:t>Peak-Box Error: 1 Box Timing, 2 Boxes Volume</a:t>
            </a:r>
          </a:p>
          <a:p>
            <a:pPr>
              <a:spcAft>
                <a:spcPts val="400"/>
              </a:spcAft>
            </a:pPr>
            <a:r>
              <a:rPr lang="de-CH" altLang="zh-CN" sz="1600" b="1" dirty="0" smtClean="0">
                <a:ea typeface="SimSun" pitchFamily="2" charset="-122"/>
              </a:rPr>
              <a:t>1 Box Timing + 2 Boxes Volume = Total 3 Boxes</a:t>
            </a:r>
            <a:endParaRPr lang="de-CH" altLang="zh-CN" sz="1600" b="1" dirty="0">
              <a:ea typeface="SimSun" pitchFamily="2" charset="-122"/>
            </a:endParaRPr>
          </a:p>
        </p:txBody>
      </p:sp>
      <p:pic>
        <p:nvPicPr>
          <p:cNvPr id="1026" name="Picture 2" descr="N:\gebhyd\3_Hyv\projekte\liechti\peakbox_game\pics\2013042501_leps\2013042501_leps_2605.png"/>
          <p:cNvPicPr>
            <a:picLocks noChangeAspect="1" noChangeArrowheads="1"/>
          </p:cNvPicPr>
          <p:nvPr/>
        </p:nvPicPr>
        <p:blipFill>
          <a:blip r:embed="rId5" cstate="print"/>
          <a:srcRect/>
          <a:stretch>
            <a:fillRect/>
          </a:stretch>
        </p:blipFill>
        <p:spPr bwMode="auto">
          <a:xfrm>
            <a:off x="914400" y="1052736"/>
            <a:ext cx="7315200" cy="3657600"/>
          </a:xfrm>
          <a:prstGeom prst="rect">
            <a:avLst/>
          </a:prstGeom>
          <a:noFill/>
        </p:spPr>
      </p:pic>
      <p:pic>
        <p:nvPicPr>
          <p:cNvPr id="5125" name="Picture 5" descr="N:\gebhyd\3_Hyv\projekte\liechti\peakbox_game\pics\2013042501_leps\2013042501_solution_2605.png"/>
          <p:cNvPicPr>
            <a:picLocks noChangeAspect="1" noChangeArrowheads="1"/>
          </p:cNvPicPr>
          <p:nvPr/>
        </p:nvPicPr>
        <p:blipFill>
          <a:blip r:embed="rId6" cstate="print"/>
          <a:srcRect/>
          <a:stretch>
            <a:fillRect/>
          </a:stretch>
        </p:blipFill>
        <p:spPr bwMode="auto">
          <a:xfrm>
            <a:off x="914400" y="1052736"/>
            <a:ext cx="7315200" cy="3657600"/>
          </a:xfrm>
          <a:prstGeom prst="rect">
            <a:avLst/>
          </a:prstGeom>
          <a:noFill/>
        </p:spPr>
      </p:pic>
      <p:sp>
        <p:nvSpPr>
          <p:cNvPr id="8" name="TextBox 7"/>
          <p:cNvSpPr txBox="1"/>
          <p:nvPr/>
        </p:nvSpPr>
        <p:spPr>
          <a:xfrm>
            <a:off x="7056308" y="2754536"/>
            <a:ext cx="340158" cy="400110"/>
          </a:xfrm>
          <a:prstGeom prst="rect">
            <a:avLst/>
          </a:prstGeom>
          <a:noFill/>
        </p:spPr>
        <p:txBody>
          <a:bodyPr wrap="none" rtlCol="0">
            <a:spAutoFit/>
          </a:bodyPr>
          <a:lstStyle/>
          <a:p>
            <a:r>
              <a:rPr lang="de-CH" b="1" dirty="0" smtClean="0">
                <a:solidFill>
                  <a:srgbClr val="FF0000"/>
                </a:solidFill>
              </a:rPr>
              <a:t>x</a:t>
            </a:r>
            <a:endParaRPr lang="de-CH" b="1" dirty="0">
              <a:solidFill>
                <a:srgbClr val="FF0000"/>
              </a:solidFill>
            </a:endParaRPr>
          </a:p>
        </p:txBody>
      </p:sp>
      <p:sp>
        <p:nvSpPr>
          <p:cNvPr id="12" name="TextBox 11"/>
          <p:cNvSpPr txBox="1"/>
          <p:nvPr/>
        </p:nvSpPr>
        <p:spPr>
          <a:xfrm>
            <a:off x="7213024" y="2521496"/>
            <a:ext cx="311304" cy="400110"/>
          </a:xfrm>
          <a:prstGeom prst="rect">
            <a:avLst/>
          </a:prstGeom>
          <a:noFill/>
        </p:spPr>
        <p:txBody>
          <a:bodyPr wrap="none" rtlCol="0">
            <a:spAutoFit/>
          </a:bodyPr>
          <a:lstStyle/>
          <a:p>
            <a:r>
              <a:rPr lang="de-CH" dirty="0" smtClean="0"/>
              <a:t>x</a:t>
            </a:r>
            <a:endParaRPr lang="de-CH"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childTnLst>
                                  <p:subTnLst>
                                    <p:set>
                                      <p:cBhvr override="childStyle">
                                        <p:cTn dur="1" fill="hold" display="0" masterRel="nextClick" afterEffect="1"/>
                                        <p:tgtEl>
                                          <p:spTgt spid="102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7"/>
                                        </p:tgtEl>
                                        <p:attrNameLst>
                                          <p:attrName>style.visibility</p:attrName>
                                        </p:attrNameLst>
                                      </p:cBhvr>
                                      <p:to>
                                        <p:strVal val="visible"/>
                                      </p:to>
                                    </p:set>
                                  </p:childTnLst>
                                  <p:subTnLst>
                                    <p:set>
                                      <p:cBhvr override="childStyle">
                                        <p:cTn dur="1" fill="hold" display="0" masterRel="nextClick" afterEffect="1"/>
                                        <p:tgtEl>
                                          <p:spTgt spid="512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6"/>
                                        </p:tgtEl>
                                        <p:attrNameLst>
                                          <p:attrName>style.visibility</p:attrName>
                                        </p:attrNameLst>
                                      </p:cBhvr>
                                      <p:to>
                                        <p:strVal val="visible"/>
                                      </p:to>
                                    </p:set>
                                  </p:childTnLst>
                                  <p:subTnLst>
                                    <p:set>
                                      <p:cBhvr override="childStyle">
                                        <p:cTn dur="1" fill="hold" display="0" masterRel="nextClick" afterEffect="1"/>
                                        <p:tgtEl>
                                          <p:spTgt spid="512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N:\gebhyd\3_Hyv\projekte\liechti\peakbox_game\pics\2013042602_leps\2013042602_crossplot_2605.png"/>
          <p:cNvPicPr>
            <a:picLocks noChangeAspect="1" noChangeArrowheads="1"/>
          </p:cNvPicPr>
          <p:nvPr/>
        </p:nvPicPr>
        <p:blipFill>
          <a:blip r:embed="rId3" cstate="print"/>
          <a:srcRect/>
          <a:stretch>
            <a:fillRect/>
          </a:stretch>
        </p:blipFill>
        <p:spPr bwMode="auto">
          <a:xfrm>
            <a:off x="914400" y="1124744"/>
            <a:ext cx="7315200" cy="3657600"/>
          </a:xfrm>
          <a:prstGeom prst="rect">
            <a:avLst/>
          </a:prstGeom>
          <a:noFill/>
        </p:spPr>
      </p:pic>
      <p:pic>
        <p:nvPicPr>
          <p:cNvPr id="6148" name="Picture 4" descr="N:\gebhyd\3_Hyv\projekte\liechti\peakbox_game\pics\2013042602_leps\2013042602_maxbox_2605.png"/>
          <p:cNvPicPr>
            <a:picLocks noChangeAspect="1" noChangeArrowheads="1"/>
          </p:cNvPicPr>
          <p:nvPr/>
        </p:nvPicPr>
        <p:blipFill>
          <a:blip r:embed="rId4" cstate="print"/>
          <a:srcRect/>
          <a:stretch>
            <a:fillRect/>
          </a:stretch>
        </p:blipFill>
        <p:spPr bwMode="auto">
          <a:xfrm>
            <a:off x="914400" y="1124744"/>
            <a:ext cx="7315200" cy="3657600"/>
          </a:xfrm>
          <a:prstGeom prst="rect">
            <a:avLst/>
          </a:prstGeom>
          <a:noFill/>
        </p:spPr>
      </p:pic>
      <p:sp>
        <p:nvSpPr>
          <p:cNvPr id="761858" name="Rectangle 2"/>
          <p:cNvSpPr>
            <a:spLocks noChangeArrowheads="1"/>
          </p:cNvSpPr>
          <p:nvPr/>
        </p:nvSpPr>
        <p:spPr bwMode="auto">
          <a:xfrm>
            <a:off x="30163" y="53975"/>
            <a:ext cx="8430269" cy="782638"/>
          </a:xfrm>
          <a:prstGeom prst="rect">
            <a:avLst/>
          </a:prstGeom>
          <a:noFill/>
          <a:ln w="9525">
            <a:noFill/>
            <a:miter lim="800000"/>
            <a:headEnd/>
            <a:tailEnd/>
          </a:ln>
        </p:spPr>
        <p:txBody>
          <a:bodyPr/>
          <a:lstStyle/>
          <a:p>
            <a:pPr eaLnBrk="1" hangingPunct="1"/>
            <a:r>
              <a:rPr lang="de-CH" b="1" dirty="0" smtClean="0">
                <a:solidFill>
                  <a:schemeClr val="tx2"/>
                </a:solidFill>
              </a:rPr>
              <a:t>Solution: </a:t>
            </a:r>
          </a:p>
          <a:p>
            <a:pPr eaLnBrk="1" hangingPunct="1"/>
            <a:r>
              <a:rPr lang="de-CH" b="1" dirty="0" err="1" smtClean="0">
                <a:solidFill>
                  <a:schemeClr val="tx2"/>
                </a:solidFill>
              </a:rPr>
              <a:t>Forecast</a:t>
            </a:r>
            <a:r>
              <a:rPr lang="de-CH" b="1" dirty="0" smtClean="0">
                <a:solidFill>
                  <a:schemeClr val="tx2"/>
                </a:solidFill>
              </a:rPr>
              <a:t> </a:t>
            </a:r>
            <a:r>
              <a:rPr lang="de-CH" b="1" dirty="0" err="1" smtClean="0">
                <a:solidFill>
                  <a:schemeClr val="tx2"/>
                </a:solidFill>
              </a:rPr>
              <a:t>initialization</a:t>
            </a:r>
            <a:r>
              <a:rPr lang="de-CH" b="1" dirty="0" smtClean="0">
                <a:solidFill>
                  <a:schemeClr val="tx2"/>
                </a:solidFill>
              </a:rPr>
              <a:t> 26. April 2013</a:t>
            </a:r>
            <a:endParaRPr lang="de-CH" b="1" dirty="0">
              <a:solidFill>
                <a:schemeClr val="tx2"/>
              </a:solidFill>
            </a:endParaRPr>
          </a:p>
        </p:txBody>
      </p:sp>
      <p:pic>
        <p:nvPicPr>
          <p:cNvPr id="2050" name="Picture 2" descr="N:\gebhyd\3_Hyv\projekte\liechti\peakbox_game\pics\2013042602_leps\2013042602_leps_2605.png"/>
          <p:cNvPicPr>
            <a:picLocks noChangeAspect="1" noChangeArrowheads="1"/>
          </p:cNvPicPr>
          <p:nvPr/>
        </p:nvPicPr>
        <p:blipFill>
          <a:blip r:embed="rId5" cstate="print"/>
          <a:srcRect/>
          <a:stretch>
            <a:fillRect/>
          </a:stretch>
        </p:blipFill>
        <p:spPr bwMode="auto">
          <a:xfrm>
            <a:off x="914400" y="1124744"/>
            <a:ext cx="7315200" cy="3657600"/>
          </a:xfrm>
          <a:prstGeom prst="rect">
            <a:avLst/>
          </a:prstGeom>
          <a:noFill/>
        </p:spPr>
      </p:pic>
      <p:pic>
        <p:nvPicPr>
          <p:cNvPr id="6146" name="Picture 2" descr="N:\gebhyd\3_Hyv\projekte\liechti\peakbox_game\pics\2013042602_leps\2013042602_solution_2605.png"/>
          <p:cNvPicPr>
            <a:picLocks noChangeAspect="1" noChangeArrowheads="1"/>
          </p:cNvPicPr>
          <p:nvPr/>
        </p:nvPicPr>
        <p:blipFill>
          <a:blip r:embed="rId6" cstate="print"/>
          <a:srcRect/>
          <a:stretch>
            <a:fillRect/>
          </a:stretch>
        </p:blipFill>
        <p:spPr bwMode="auto">
          <a:xfrm>
            <a:off x="914400" y="1124744"/>
            <a:ext cx="7315200" cy="3657600"/>
          </a:xfrm>
          <a:prstGeom prst="rect">
            <a:avLst/>
          </a:prstGeom>
          <a:noFill/>
        </p:spPr>
      </p:pic>
      <p:sp>
        <p:nvSpPr>
          <p:cNvPr id="8" name="Rectangle 5"/>
          <p:cNvSpPr>
            <a:spLocks noChangeArrowheads="1"/>
          </p:cNvSpPr>
          <p:nvPr/>
        </p:nvSpPr>
        <p:spPr bwMode="auto">
          <a:xfrm>
            <a:off x="395536" y="5013176"/>
            <a:ext cx="7848872" cy="1231106"/>
          </a:xfrm>
          <a:prstGeom prst="rect">
            <a:avLst/>
          </a:prstGeom>
          <a:noFill/>
          <a:ln w="9525">
            <a:noFill/>
            <a:miter lim="800000"/>
            <a:headEnd/>
            <a:tailEnd/>
          </a:ln>
          <a:effectLst/>
        </p:spPr>
        <p:txBody>
          <a:bodyPr wrap="square">
            <a:spAutoFit/>
          </a:bodyPr>
          <a:lstStyle/>
          <a:p>
            <a:pPr>
              <a:spcAft>
                <a:spcPts val="400"/>
              </a:spcAft>
            </a:pPr>
            <a:r>
              <a:rPr lang="de-CH" altLang="zh-CN" sz="1600" b="1" dirty="0" err="1" smtClean="0">
                <a:ea typeface="SimSun" pitchFamily="2" charset="-122"/>
              </a:rPr>
              <a:t>Peak-Box</a:t>
            </a:r>
            <a:r>
              <a:rPr lang="de-CH" altLang="zh-CN" sz="1600" b="1" dirty="0" smtClean="0">
                <a:ea typeface="SimSun" pitchFamily="2" charset="-122"/>
              </a:rPr>
              <a:t> </a:t>
            </a:r>
            <a:r>
              <a:rPr lang="de-CH" altLang="zh-CN" sz="1600" b="1" dirty="0" err="1" smtClean="0">
                <a:ea typeface="SimSun" pitchFamily="2" charset="-122"/>
              </a:rPr>
              <a:t>estimate</a:t>
            </a:r>
            <a:r>
              <a:rPr lang="de-CH" altLang="zh-CN" sz="1600" b="1" dirty="0" smtClean="0">
                <a:ea typeface="SimSun" pitchFamily="2" charset="-122"/>
              </a:rPr>
              <a:t>: H30 </a:t>
            </a:r>
          </a:p>
          <a:p>
            <a:pPr>
              <a:spcAft>
                <a:spcPts val="400"/>
              </a:spcAft>
            </a:pPr>
            <a:r>
              <a:rPr lang="de-CH" altLang="zh-CN" sz="1600" b="1" dirty="0" smtClean="0">
                <a:ea typeface="SimSun" pitchFamily="2" charset="-122"/>
              </a:rPr>
              <a:t>Solution </a:t>
            </a:r>
            <a:r>
              <a:rPr lang="de-CH" altLang="zh-CN" sz="1600" b="1" dirty="0" err="1" smtClean="0">
                <a:ea typeface="SimSun" pitchFamily="2" charset="-122"/>
              </a:rPr>
              <a:t>from</a:t>
            </a:r>
            <a:r>
              <a:rPr lang="de-CH" altLang="zh-CN" sz="1600" b="1" dirty="0" smtClean="0">
                <a:ea typeface="SimSun" pitchFamily="2" charset="-122"/>
              </a:rPr>
              <a:t> </a:t>
            </a:r>
            <a:r>
              <a:rPr lang="de-CH" altLang="zh-CN" sz="1600" b="1" dirty="0" err="1" smtClean="0">
                <a:ea typeface="SimSun" pitchFamily="2" charset="-122"/>
              </a:rPr>
              <a:t>observation</a:t>
            </a:r>
            <a:r>
              <a:rPr lang="de-CH" altLang="zh-CN" sz="1600" b="1" dirty="0" smtClean="0">
                <a:ea typeface="SimSun" pitchFamily="2" charset="-122"/>
              </a:rPr>
              <a:t>: </a:t>
            </a:r>
            <a:r>
              <a:rPr lang="de-CH" altLang="zh-CN" sz="1600" b="1" dirty="0" smtClean="0">
                <a:solidFill>
                  <a:srgbClr val="FF0000"/>
                </a:solidFill>
                <a:ea typeface="SimSun" pitchFamily="2" charset="-122"/>
              </a:rPr>
              <a:t>G31</a:t>
            </a:r>
            <a:r>
              <a:rPr lang="de-CH" altLang="zh-CN" sz="1600" b="1" dirty="0" smtClean="0">
                <a:ea typeface="SimSun" pitchFamily="2" charset="-122"/>
              </a:rPr>
              <a:t> </a:t>
            </a:r>
          </a:p>
          <a:p>
            <a:pPr>
              <a:spcAft>
                <a:spcPts val="400"/>
              </a:spcAft>
            </a:pPr>
            <a:r>
              <a:rPr lang="de-CH" altLang="zh-CN" sz="1600" b="1" dirty="0" err="1" smtClean="0">
                <a:ea typeface="SimSun" pitchFamily="2" charset="-122"/>
              </a:rPr>
              <a:t>Peak-Box</a:t>
            </a:r>
            <a:r>
              <a:rPr lang="de-CH" altLang="zh-CN" sz="1600" b="1" dirty="0" smtClean="0">
                <a:ea typeface="SimSun" pitchFamily="2" charset="-122"/>
              </a:rPr>
              <a:t> Error: 1 Box Timing, 1 Box </a:t>
            </a:r>
            <a:r>
              <a:rPr lang="de-CH" altLang="zh-CN" sz="1600" b="1" dirty="0" err="1" smtClean="0">
                <a:ea typeface="SimSun" pitchFamily="2" charset="-122"/>
              </a:rPr>
              <a:t>Volume</a:t>
            </a:r>
            <a:endParaRPr lang="de-CH" altLang="zh-CN" sz="1600" b="1" dirty="0" smtClean="0">
              <a:ea typeface="SimSun" pitchFamily="2" charset="-122"/>
            </a:endParaRPr>
          </a:p>
          <a:p>
            <a:pPr>
              <a:spcAft>
                <a:spcPts val="400"/>
              </a:spcAft>
            </a:pPr>
            <a:r>
              <a:rPr lang="de-CH" altLang="zh-CN" sz="1600" b="1" dirty="0" smtClean="0">
                <a:ea typeface="SimSun" pitchFamily="2" charset="-122"/>
              </a:rPr>
              <a:t>1 Box Timing + 1 Box Volume = Total 2 Boxes</a:t>
            </a:r>
            <a:endParaRPr lang="de-CH" altLang="zh-CN" sz="1600" b="1" dirty="0">
              <a:ea typeface="SimSun" pitchFamily="2" charset="-122"/>
            </a:endParaRPr>
          </a:p>
        </p:txBody>
      </p:sp>
      <p:sp>
        <p:nvSpPr>
          <p:cNvPr id="9" name="TextBox 8"/>
          <p:cNvSpPr txBox="1"/>
          <p:nvPr/>
        </p:nvSpPr>
        <p:spPr>
          <a:xfrm>
            <a:off x="6402933" y="2834928"/>
            <a:ext cx="340158" cy="400110"/>
          </a:xfrm>
          <a:prstGeom prst="rect">
            <a:avLst/>
          </a:prstGeom>
          <a:noFill/>
        </p:spPr>
        <p:txBody>
          <a:bodyPr wrap="none" rtlCol="0">
            <a:spAutoFit/>
          </a:bodyPr>
          <a:lstStyle/>
          <a:p>
            <a:r>
              <a:rPr lang="de-CH" b="1" dirty="0" smtClean="0">
                <a:solidFill>
                  <a:srgbClr val="FF0000"/>
                </a:solidFill>
              </a:rPr>
              <a:t>x</a:t>
            </a:r>
            <a:endParaRPr lang="de-CH" b="1" dirty="0">
              <a:solidFill>
                <a:srgbClr val="FF0000"/>
              </a:solidFill>
            </a:endParaRPr>
          </a:p>
        </p:txBody>
      </p:sp>
      <p:sp>
        <p:nvSpPr>
          <p:cNvPr id="10" name="TextBox 9"/>
          <p:cNvSpPr txBox="1"/>
          <p:nvPr/>
        </p:nvSpPr>
        <p:spPr>
          <a:xfrm>
            <a:off x="6276920" y="2625442"/>
            <a:ext cx="311304" cy="400110"/>
          </a:xfrm>
          <a:prstGeom prst="rect">
            <a:avLst/>
          </a:prstGeom>
          <a:noFill/>
        </p:spPr>
        <p:txBody>
          <a:bodyPr wrap="none" rtlCol="0">
            <a:spAutoFit/>
          </a:bodyPr>
          <a:lstStyle/>
          <a:p>
            <a:r>
              <a:rPr lang="de-CH" dirty="0" smtClean="0"/>
              <a:t>x</a:t>
            </a:r>
            <a:endParaRPr lang="de-CH"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childTnLst>
                                  <p:subTnLst>
                                    <p:set>
                                      <p:cBhvr override="childStyle">
                                        <p:cTn dur="1" fill="hold" display="0" masterRel="nextClick" afterEffect="1"/>
                                        <p:tgtEl>
                                          <p:spTgt spid="205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48"/>
                                        </p:tgtEl>
                                        <p:attrNameLst>
                                          <p:attrName>style.visibility</p:attrName>
                                        </p:attrNameLst>
                                      </p:cBhvr>
                                      <p:to>
                                        <p:strVal val="visible"/>
                                      </p:to>
                                    </p:set>
                                  </p:childTnLst>
                                  <p:subTnLst>
                                    <p:set>
                                      <p:cBhvr override="childStyle">
                                        <p:cTn dur="1" fill="hold" display="0" masterRel="nextClick" afterEffect="1"/>
                                        <p:tgtEl>
                                          <p:spTgt spid="614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47"/>
                                        </p:tgtEl>
                                        <p:attrNameLst>
                                          <p:attrName>style.visibility</p:attrName>
                                        </p:attrNameLst>
                                      </p:cBhvr>
                                      <p:to>
                                        <p:strVal val="visible"/>
                                      </p:to>
                                    </p:set>
                                  </p:childTnLst>
                                  <p:subTnLst>
                                    <p:set>
                                      <p:cBhvr override="childStyle">
                                        <p:cTn dur="1" fill="hold" display="0" masterRel="nextClick" afterEffect="1"/>
                                        <p:tgtEl>
                                          <p:spTgt spid="6147"/>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1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4" name="Picture 6" descr="N:\gebhyd\3_Hyv\projekte\liechti\peakbox_game\pics\2013042701_leps\2013042701_crossplot_2605.png"/>
          <p:cNvPicPr>
            <a:picLocks noChangeAspect="1" noChangeArrowheads="1"/>
          </p:cNvPicPr>
          <p:nvPr/>
        </p:nvPicPr>
        <p:blipFill>
          <a:blip r:embed="rId3" cstate="print"/>
          <a:srcRect/>
          <a:stretch>
            <a:fillRect/>
          </a:stretch>
        </p:blipFill>
        <p:spPr bwMode="auto">
          <a:xfrm>
            <a:off x="914400" y="1124744"/>
            <a:ext cx="7315200" cy="3657600"/>
          </a:xfrm>
          <a:prstGeom prst="rect">
            <a:avLst/>
          </a:prstGeom>
          <a:noFill/>
        </p:spPr>
      </p:pic>
      <p:pic>
        <p:nvPicPr>
          <p:cNvPr id="7175" name="Picture 7" descr="N:\gebhyd\3_Hyv\projekte\liechti\peakbox_game\pics\2013042701_leps\2013042701_maxbox_2605.png"/>
          <p:cNvPicPr>
            <a:picLocks noChangeAspect="1" noChangeArrowheads="1"/>
          </p:cNvPicPr>
          <p:nvPr/>
        </p:nvPicPr>
        <p:blipFill>
          <a:blip r:embed="rId4" cstate="print"/>
          <a:srcRect/>
          <a:stretch>
            <a:fillRect/>
          </a:stretch>
        </p:blipFill>
        <p:spPr bwMode="auto">
          <a:xfrm>
            <a:off x="914400" y="1124744"/>
            <a:ext cx="7315200" cy="3657600"/>
          </a:xfrm>
          <a:prstGeom prst="rect">
            <a:avLst/>
          </a:prstGeom>
          <a:noFill/>
        </p:spPr>
      </p:pic>
      <p:sp>
        <p:nvSpPr>
          <p:cNvPr id="761858" name="Rectangle 2"/>
          <p:cNvSpPr>
            <a:spLocks noChangeArrowheads="1"/>
          </p:cNvSpPr>
          <p:nvPr/>
        </p:nvSpPr>
        <p:spPr bwMode="auto">
          <a:xfrm>
            <a:off x="30163" y="53975"/>
            <a:ext cx="8430269" cy="782638"/>
          </a:xfrm>
          <a:prstGeom prst="rect">
            <a:avLst/>
          </a:prstGeom>
          <a:noFill/>
          <a:ln w="9525">
            <a:noFill/>
            <a:miter lim="800000"/>
            <a:headEnd/>
            <a:tailEnd/>
          </a:ln>
        </p:spPr>
        <p:txBody>
          <a:bodyPr/>
          <a:lstStyle/>
          <a:p>
            <a:pPr eaLnBrk="1" hangingPunct="1"/>
            <a:r>
              <a:rPr lang="de-CH" b="1" dirty="0" smtClean="0">
                <a:solidFill>
                  <a:schemeClr val="tx2"/>
                </a:solidFill>
              </a:rPr>
              <a:t>Solution: </a:t>
            </a:r>
          </a:p>
          <a:p>
            <a:pPr eaLnBrk="1" hangingPunct="1"/>
            <a:r>
              <a:rPr lang="de-CH" b="1" dirty="0" err="1" smtClean="0">
                <a:solidFill>
                  <a:schemeClr val="tx2"/>
                </a:solidFill>
              </a:rPr>
              <a:t>Forecast</a:t>
            </a:r>
            <a:r>
              <a:rPr lang="de-CH" b="1" dirty="0" smtClean="0">
                <a:solidFill>
                  <a:schemeClr val="tx2"/>
                </a:solidFill>
              </a:rPr>
              <a:t> </a:t>
            </a:r>
            <a:r>
              <a:rPr lang="de-CH" b="1" dirty="0" err="1" smtClean="0">
                <a:solidFill>
                  <a:schemeClr val="tx2"/>
                </a:solidFill>
              </a:rPr>
              <a:t>initialization</a:t>
            </a:r>
            <a:r>
              <a:rPr lang="de-CH" b="1" dirty="0" smtClean="0">
                <a:solidFill>
                  <a:schemeClr val="tx2"/>
                </a:solidFill>
              </a:rPr>
              <a:t> 27. April 2013</a:t>
            </a:r>
            <a:endParaRPr lang="de-CH" b="1" dirty="0">
              <a:solidFill>
                <a:schemeClr val="tx2"/>
              </a:solidFill>
            </a:endParaRPr>
          </a:p>
        </p:txBody>
      </p:sp>
      <p:pic>
        <p:nvPicPr>
          <p:cNvPr id="3074" name="Picture 2" descr="N:\gebhyd\3_Hyv\projekte\liechti\peakbox_game\pics\2013042701_leps\2013042701_leps_2605.png"/>
          <p:cNvPicPr>
            <a:picLocks noChangeAspect="1" noChangeArrowheads="1"/>
          </p:cNvPicPr>
          <p:nvPr/>
        </p:nvPicPr>
        <p:blipFill>
          <a:blip r:embed="rId5" cstate="print"/>
          <a:srcRect/>
          <a:stretch>
            <a:fillRect/>
          </a:stretch>
        </p:blipFill>
        <p:spPr bwMode="auto">
          <a:xfrm>
            <a:off x="914400" y="1124744"/>
            <a:ext cx="7315200" cy="3657600"/>
          </a:xfrm>
          <a:prstGeom prst="rect">
            <a:avLst/>
          </a:prstGeom>
          <a:noFill/>
        </p:spPr>
      </p:pic>
      <p:pic>
        <p:nvPicPr>
          <p:cNvPr id="7173" name="Picture 5" descr="N:\gebhyd\3_Hyv\projekte\liechti\peakbox_game\pics\2013042701_leps\2013042701_solution_2605.png"/>
          <p:cNvPicPr>
            <a:picLocks noChangeAspect="1" noChangeArrowheads="1"/>
          </p:cNvPicPr>
          <p:nvPr/>
        </p:nvPicPr>
        <p:blipFill>
          <a:blip r:embed="rId6" cstate="print"/>
          <a:srcRect/>
          <a:stretch>
            <a:fillRect/>
          </a:stretch>
        </p:blipFill>
        <p:spPr bwMode="auto">
          <a:xfrm>
            <a:off x="914400" y="1124744"/>
            <a:ext cx="7315200" cy="3657600"/>
          </a:xfrm>
          <a:prstGeom prst="rect">
            <a:avLst/>
          </a:prstGeom>
          <a:noFill/>
        </p:spPr>
      </p:pic>
      <p:sp>
        <p:nvSpPr>
          <p:cNvPr id="11" name="Rectangle 5"/>
          <p:cNvSpPr>
            <a:spLocks noChangeArrowheads="1"/>
          </p:cNvSpPr>
          <p:nvPr/>
        </p:nvSpPr>
        <p:spPr bwMode="auto">
          <a:xfrm>
            <a:off x="395536" y="4941168"/>
            <a:ext cx="7992888" cy="1231106"/>
          </a:xfrm>
          <a:prstGeom prst="rect">
            <a:avLst/>
          </a:prstGeom>
          <a:noFill/>
          <a:ln w="9525">
            <a:noFill/>
            <a:miter lim="800000"/>
            <a:headEnd/>
            <a:tailEnd/>
          </a:ln>
          <a:effectLst/>
        </p:spPr>
        <p:txBody>
          <a:bodyPr wrap="square">
            <a:spAutoFit/>
          </a:bodyPr>
          <a:lstStyle/>
          <a:p>
            <a:pPr>
              <a:spcAft>
                <a:spcPts val="400"/>
              </a:spcAft>
            </a:pPr>
            <a:r>
              <a:rPr lang="de-CH" altLang="zh-CN" sz="1600" b="1" dirty="0" err="1" smtClean="0">
                <a:ea typeface="SimSun" pitchFamily="2" charset="-122"/>
              </a:rPr>
              <a:t>Peak-Box</a:t>
            </a:r>
            <a:r>
              <a:rPr lang="de-CH" altLang="zh-CN" sz="1600" b="1" dirty="0" smtClean="0">
                <a:ea typeface="SimSun" pitchFamily="2" charset="-122"/>
              </a:rPr>
              <a:t> </a:t>
            </a:r>
            <a:r>
              <a:rPr lang="de-CH" altLang="zh-CN" sz="1600" b="1" dirty="0" err="1" smtClean="0">
                <a:ea typeface="SimSun" pitchFamily="2" charset="-122"/>
              </a:rPr>
              <a:t>estimate</a:t>
            </a:r>
            <a:r>
              <a:rPr lang="de-CH" altLang="zh-CN" sz="1600" b="1" dirty="0" smtClean="0">
                <a:ea typeface="SimSun" pitchFamily="2" charset="-122"/>
              </a:rPr>
              <a:t>: G26 </a:t>
            </a:r>
          </a:p>
          <a:p>
            <a:pPr>
              <a:spcAft>
                <a:spcPts val="400"/>
              </a:spcAft>
            </a:pPr>
            <a:r>
              <a:rPr lang="de-CH" altLang="zh-CN" sz="1600" b="1" dirty="0" smtClean="0">
                <a:ea typeface="SimSun" pitchFamily="2" charset="-122"/>
              </a:rPr>
              <a:t>Solution </a:t>
            </a:r>
            <a:r>
              <a:rPr lang="de-CH" altLang="zh-CN" sz="1600" b="1" dirty="0" err="1" smtClean="0">
                <a:ea typeface="SimSun" pitchFamily="2" charset="-122"/>
              </a:rPr>
              <a:t>from</a:t>
            </a:r>
            <a:r>
              <a:rPr lang="de-CH" altLang="zh-CN" sz="1600" b="1" dirty="0" smtClean="0">
                <a:ea typeface="SimSun" pitchFamily="2" charset="-122"/>
              </a:rPr>
              <a:t> </a:t>
            </a:r>
            <a:r>
              <a:rPr lang="de-CH" altLang="zh-CN" sz="1600" b="1" dirty="0" err="1" smtClean="0">
                <a:ea typeface="SimSun" pitchFamily="2" charset="-122"/>
              </a:rPr>
              <a:t>observation</a:t>
            </a:r>
            <a:r>
              <a:rPr lang="de-CH" altLang="zh-CN" sz="1600" b="1" dirty="0" smtClean="0">
                <a:ea typeface="SimSun" pitchFamily="2" charset="-122"/>
              </a:rPr>
              <a:t>: </a:t>
            </a:r>
            <a:r>
              <a:rPr lang="de-CH" altLang="zh-CN" sz="1600" b="1" dirty="0" smtClean="0">
                <a:solidFill>
                  <a:srgbClr val="FF0000"/>
                </a:solidFill>
                <a:ea typeface="SimSun" pitchFamily="2" charset="-122"/>
              </a:rPr>
              <a:t>G27 </a:t>
            </a:r>
          </a:p>
          <a:p>
            <a:pPr>
              <a:spcAft>
                <a:spcPts val="400"/>
              </a:spcAft>
            </a:pPr>
            <a:r>
              <a:rPr lang="de-CH" altLang="zh-CN" sz="1600" b="1" dirty="0" smtClean="0">
                <a:ea typeface="SimSun" pitchFamily="2" charset="-122"/>
              </a:rPr>
              <a:t>Peak-Box Error: 1 Box Timing, 0 Box Volume</a:t>
            </a:r>
          </a:p>
          <a:p>
            <a:pPr>
              <a:spcAft>
                <a:spcPts val="400"/>
              </a:spcAft>
            </a:pPr>
            <a:r>
              <a:rPr lang="de-CH" altLang="zh-CN" sz="1600" b="1" dirty="0" smtClean="0">
                <a:ea typeface="SimSun" pitchFamily="2" charset="-122"/>
              </a:rPr>
              <a:t>1 Box Timing + 0 Box Volume = Total 1 Box</a:t>
            </a:r>
            <a:endParaRPr lang="de-CH" altLang="zh-CN" sz="1600" b="1" dirty="0">
              <a:ea typeface="SimSun" pitchFamily="2" charset="-122"/>
            </a:endParaRPr>
          </a:p>
        </p:txBody>
      </p:sp>
      <p:sp>
        <p:nvSpPr>
          <p:cNvPr id="12" name="TextBox 11"/>
          <p:cNvSpPr txBox="1"/>
          <p:nvPr/>
        </p:nvSpPr>
        <p:spPr>
          <a:xfrm>
            <a:off x="5764913" y="2940397"/>
            <a:ext cx="340158" cy="400110"/>
          </a:xfrm>
          <a:prstGeom prst="rect">
            <a:avLst/>
          </a:prstGeom>
          <a:noFill/>
        </p:spPr>
        <p:txBody>
          <a:bodyPr wrap="none" rtlCol="0">
            <a:spAutoFit/>
          </a:bodyPr>
          <a:lstStyle/>
          <a:p>
            <a:r>
              <a:rPr lang="de-CH" b="1" dirty="0" smtClean="0">
                <a:solidFill>
                  <a:srgbClr val="FF0000"/>
                </a:solidFill>
              </a:rPr>
              <a:t>x</a:t>
            </a:r>
            <a:endParaRPr lang="de-CH" b="1" dirty="0">
              <a:solidFill>
                <a:srgbClr val="FF0000"/>
              </a:solidFill>
            </a:endParaRPr>
          </a:p>
        </p:txBody>
      </p:sp>
      <p:sp>
        <p:nvSpPr>
          <p:cNvPr id="13" name="TextBox 12"/>
          <p:cNvSpPr txBox="1"/>
          <p:nvPr/>
        </p:nvSpPr>
        <p:spPr>
          <a:xfrm>
            <a:off x="5636218" y="2892825"/>
            <a:ext cx="311304" cy="400110"/>
          </a:xfrm>
          <a:prstGeom prst="rect">
            <a:avLst/>
          </a:prstGeom>
          <a:noFill/>
        </p:spPr>
        <p:txBody>
          <a:bodyPr wrap="none" rtlCol="0">
            <a:spAutoFit/>
          </a:bodyPr>
          <a:lstStyle/>
          <a:p>
            <a:r>
              <a:rPr lang="de-CH" dirty="0" smtClean="0"/>
              <a:t>x</a:t>
            </a:r>
            <a:endParaRPr lang="de-CH"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childTnLst>
                                  <p:subTnLst>
                                    <p:set>
                                      <p:cBhvr override="childStyle">
                                        <p:cTn dur="1" fill="hold" display="0" masterRel="nextClick" afterEffect="1"/>
                                        <p:tgtEl>
                                          <p:spTgt spid="307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5"/>
                                        </p:tgtEl>
                                        <p:attrNameLst>
                                          <p:attrName>style.visibility</p:attrName>
                                        </p:attrNameLst>
                                      </p:cBhvr>
                                      <p:to>
                                        <p:strVal val="visible"/>
                                      </p:to>
                                    </p:set>
                                  </p:childTnLst>
                                  <p:subTnLst>
                                    <p:set>
                                      <p:cBhvr override="childStyle">
                                        <p:cTn dur="1" fill="hold" display="0" masterRel="nextClick" afterEffect="1"/>
                                        <p:tgtEl>
                                          <p:spTgt spid="717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4"/>
                                        </p:tgtEl>
                                        <p:attrNameLst>
                                          <p:attrName>style.visibility</p:attrName>
                                        </p:attrNameLst>
                                      </p:cBhvr>
                                      <p:to>
                                        <p:strVal val="visible"/>
                                      </p:to>
                                    </p:set>
                                  </p:childTnLst>
                                  <p:subTnLst>
                                    <p:set>
                                      <p:cBhvr override="childStyle">
                                        <p:cTn dur="1" fill="hold" display="0" masterRel="nextClick" afterEffect="1"/>
                                        <p:tgtEl>
                                          <p:spTgt spid="7174"/>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N:\gebhyd\3_Hyv\projekte\liechti\peakbox_game\pics\2013042802_leps\2013042802_crossplot_2605.png"/>
          <p:cNvPicPr>
            <a:picLocks noChangeAspect="1" noChangeArrowheads="1"/>
          </p:cNvPicPr>
          <p:nvPr/>
        </p:nvPicPr>
        <p:blipFill>
          <a:blip r:embed="rId3" cstate="print"/>
          <a:srcRect/>
          <a:stretch>
            <a:fillRect/>
          </a:stretch>
        </p:blipFill>
        <p:spPr bwMode="auto">
          <a:xfrm>
            <a:off x="914400" y="1124744"/>
            <a:ext cx="7315200" cy="3657600"/>
          </a:xfrm>
          <a:prstGeom prst="rect">
            <a:avLst/>
          </a:prstGeom>
          <a:noFill/>
        </p:spPr>
      </p:pic>
      <p:pic>
        <p:nvPicPr>
          <p:cNvPr id="8199" name="Picture 7" descr="N:\gebhyd\3_Hyv\projekte\liechti\peakbox_game\pics\2013042802_leps\2013042802_maxbox_2605.png"/>
          <p:cNvPicPr>
            <a:picLocks noChangeAspect="1" noChangeArrowheads="1"/>
          </p:cNvPicPr>
          <p:nvPr/>
        </p:nvPicPr>
        <p:blipFill>
          <a:blip r:embed="rId4" cstate="print"/>
          <a:srcRect/>
          <a:stretch>
            <a:fillRect/>
          </a:stretch>
        </p:blipFill>
        <p:spPr bwMode="auto">
          <a:xfrm>
            <a:off x="914400" y="1124744"/>
            <a:ext cx="7315200" cy="3657600"/>
          </a:xfrm>
          <a:prstGeom prst="rect">
            <a:avLst/>
          </a:prstGeom>
          <a:noFill/>
        </p:spPr>
      </p:pic>
      <p:sp>
        <p:nvSpPr>
          <p:cNvPr id="761858" name="Rectangle 2"/>
          <p:cNvSpPr>
            <a:spLocks noChangeArrowheads="1"/>
          </p:cNvSpPr>
          <p:nvPr/>
        </p:nvSpPr>
        <p:spPr bwMode="auto">
          <a:xfrm>
            <a:off x="30163" y="53975"/>
            <a:ext cx="8430269" cy="782638"/>
          </a:xfrm>
          <a:prstGeom prst="rect">
            <a:avLst/>
          </a:prstGeom>
          <a:noFill/>
          <a:ln w="9525">
            <a:noFill/>
            <a:miter lim="800000"/>
            <a:headEnd/>
            <a:tailEnd/>
          </a:ln>
        </p:spPr>
        <p:txBody>
          <a:bodyPr/>
          <a:lstStyle/>
          <a:p>
            <a:pPr eaLnBrk="1" hangingPunct="1"/>
            <a:r>
              <a:rPr lang="de-CH" b="1" dirty="0" smtClean="0">
                <a:solidFill>
                  <a:schemeClr val="tx2"/>
                </a:solidFill>
              </a:rPr>
              <a:t>Solution: </a:t>
            </a:r>
          </a:p>
          <a:p>
            <a:pPr eaLnBrk="1" hangingPunct="1"/>
            <a:r>
              <a:rPr lang="de-CH" b="1" dirty="0" err="1" smtClean="0">
                <a:solidFill>
                  <a:schemeClr val="tx2"/>
                </a:solidFill>
              </a:rPr>
              <a:t>Forecast</a:t>
            </a:r>
            <a:r>
              <a:rPr lang="de-CH" b="1" dirty="0" smtClean="0">
                <a:solidFill>
                  <a:schemeClr val="tx2"/>
                </a:solidFill>
              </a:rPr>
              <a:t> </a:t>
            </a:r>
            <a:r>
              <a:rPr lang="de-CH" b="1" dirty="0" err="1" smtClean="0">
                <a:solidFill>
                  <a:schemeClr val="tx2"/>
                </a:solidFill>
              </a:rPr>
              <a:t>initialization</a:t>
            </a:r>
            <a:r>
              <a:rPr lang="de-CH" b="1" dirty="0" smtClean="0">
                <a:solidFill>
                  <a:schemeClr val="tx2"/>
                </a:solidFill>
              </a:rPr>
              <a:t> 28. April 2013</a:t>
            </a:r>
            <a:endParaRPr lang="de-CH" b="1" dirty="0">
              <a:solidFill>
                <a:schemeClr val="tx2"/>
              </a:solidFill>
            </a:endParaRPr>
          </a:p>
        </p:txBody>
      </p:sp>
      <p:pic>
        <p:nvPicPr>
          <p:cNvPr id="4098" name="Picture 2" descr="N:\gebhyd\3_Hyv\projekte\liechti\peakbox_game\pics\2013042802_leps\2013042802_leps_2605.png"/>
          <p:cNvPicPr>
            <a:picLocks noChangeAspect="1" noChangeArrowheads="1"/>
          </p:cNvPicPr>
          <p:nvPr/>
        </p:nvPicPr>
        <p:blipFill>
          <a:blip r:embed="rId5" cstate="print"/>
          <a:srcRect/>
          <a:stretch>
            <a:fillRect/>
          </a:stretch>
        </p:blipFill>
        <p:spPr bwMode="auto">
          <a:xfrm>
            <a:off x="914400" y="1124744"/>
            <a:ext cx="7315200" cy="3657600"/>
          </a:xfrm>
          <a:prstGeom prst="rect">
            <a:avLst/>
          </a:prstGeom>
          <a:noFill/>
        </p:spPr>
      </p:pic>
      <p:pic>
        <p:nvPicPr>
          <p:cNvPr id="8197" name="Picture 5" descr="N:\gebhyd\3_Hyv\projekte\liechti\peakbox_game\pics\2013042802_leps\2013042802_solution_2605.png"/>
          <p:cNvPicPr>
            <a:picLocks noChangeAspect="1" noChangeArrowheads="1"/>
          </p:cNvPicPr>
          <p:nvPr/>
        </p:nvPicPr>
        <p:blipFill>
          <a:blip r:embed="rId6" cstate="print"/>
          <a:srcRect/>
          <a:stretch>
            <a:fillRect/>
          </a:stretch>
        </p:blipFill>
        <p:spPr bwMode="auto">
          <a:xfrm>
            <a:off x="914400" y="1124744"/>
            <a:ext cx="7315200" cy="3657600"/>
          </a:xfrm>
          <a:prstGeom prst="rect">
            <a:avLst/>
          </a:prstGeom>
          <a:noFill/>
        </p:spPr>
      </p:pic>
      <p:sp>
        <p:nvSpPr>
          <p:cNvPr id="11" name="Rectangle 5"/>
          <p:cNvSpPr>
            <a:spLocks noChangeArrowheads="1"/>
          </p:cNvSpPr>
          <p:nvPr/>
        </p:nvSpPr>
        <p:spPr bwMode="auto">
          <a:xfrm>
            <a:off x="395536" y="4941168"/>
            <a:ext cx="7345363" cy="1231106"/>
          </a:xfrm>
          <a:prstGeom prst="rect">
            <a:avLst/>
          </a:prstGeom>
          <a:noFill/>
          <a:ln w="9525">
            <a:noFill/>
            <a:miter lim="800000"/>
            <a:headEnd/>
            <a:tailEnd/>
          </a:ln>
          <a:effectLst/>
        </p:spPr>
        <p:txBody>
          <a:bodyPr>
            <a:spAutoFit/>
          </a:bodyPr>
          <a:lstStyle/>
          <a:p>
            <a:pPr>
              <a:spcAft>
                <a:spcPts val="400"/>
              </a:spcAft>
            </a:pPr>
            <a:r>
              <a:rPr lang="de-CH" altLang="zh-CN" sz="1600" b="1" dirty="0" err="1" smtClean="0">
                <a:ea typeface="SimSun" pitchFamily="2" charset="-122"/>
              </a:rPr>
              <a:t>Peak-Box</a:t>
            </a:r>
            <a:r>
              <a:rPr lang="de-CH" altLang="zh-CN" sz="1600" b="1" dirty="0" smtClean="0">
                <a:ea typeface="SimSun" pitchFamily="2" charset="-122"/>
              </a:rPr>
              <a:t> </a:t>
            </a:r>
            <a:r>
              <a:rPr lang="de-CH" altLang="zh-CN" sz="1600" b="1" dirty="0" err="1" smtClean="0">
                <a:ea typeface="SimSun" pitchFamily="2" charset="-122"/>
              </a:rPr>
              <a:t>estimate</a:t>
            </a:r>
            <a:r>
              <a:rPr lang="de-CH" altLang="zh-CN" sz="1600" b="1" dirty="0" smtClean="0">
                <a:ea typeface="SimSun" pitchFamily="2" charset="-122"/>
              </a:rPr>
              <a:t>: I24 </a:t>
            </a:r>
          </a:p>
          <a:p>
            <a:pPr>
              <a:spcAft>
                <a:spcPts val="400"/>
              </a:spcAft>
            </a:pPr>
            <a:r>
              <a:rPr lang="de-CH" altLang="zh-CN" sz="1600" b="1" dirty="0" smtClean="0">
                <a:ea typeface="SimSun" pitchFamily="2" charset="-122"/>
              </a:rPr>
              <a:t>Solution </a:t>
            </a:r>
            <a:r>
              <a:rPr lang="de-CH" altLang="zh-CN" sz="1600" b="1" dirty="0" err="1" smtClean="0">
                <a:ea typeface="SimSun" pitchFamily="2" charset="-122"/>
              </a:rPr>
              <a:t>from</a:t>
            </a:r>
            <a:r>
              <a:rPr lang="de-CH" altLang="zh-CN" sz="1600" b="1" dirty="0" smtClean="0">
                <a:ea typeface="SimSun" pitchFamily="2" charset="-122"/>
              </a:rPr>
              <a:t> </a:t>
            </a:r>
            <a:r>
              <a:rPr lang="de-CH" altLang="zh-CN" sz="1600" b="1" dirty="0" err="1" smtClean="0">
                <a:ea typeface="SimSun" pitchFamily="2" charset="-122"/>
              </a:rPr>
              <a:t>observation</a:t>
            </a:r>
            <a:r>
              <a:rPr lang="de-CH" altLang="zh-CN" sz="1600" b="1" dirty="0" smtClean="0">
                <a:ea typeface="SimSun" pitchFamily="2" charset="-122"/>
              </a:rPr>
              <a:t>: </a:t>
            </a:r>
            <a:r>
              <a:rPr lang="de-CH" altLang="zh-CN" sz="1600" b="1" dirty="0" smtClean="0">
                <a:solidFill>
                  <a:srgbClr val="FF0000"/>
                </a:solidFill>
                <a:ea typeface="SimSun" pitchFamily="2" charset="-122"/>
              </a:rPr>
              <a:t>H23 </a:t>
            </a:r>
          </a:p>
          <a:p>
            <a:pPr>
              <a:spcAft>
                <a:spcPts val="400"/>
              </a:spcAft>
            </a:pPr>
            <a:r>
              <a:rPr lang="de-CH" altLang="zh-CN" sz="1600" b="1" dirty="0" smtClean="0">
                <a:ea typeface="SimSun" pitchFamily="2" charset="-122"/>
              </a:rPr>
              <a:t>Peak-Box Error: 1 Box Timing, 1 Box Volume</a:t>
            </a:r>
          </a:p>
          <a:p>
            <a:pPr>
              <a:spcAft>
                <a:spcPts val="400"/>
              </a:spcAft>
            </a:pPr>
            <a:r>
              <a:rPr lang="de-CH" altLang="zh-CN" sz="1600" b="1" dirty="0" smtClean="0">
                <a:ea typeface="SimSun" pitchFamily="2" charset="-122"/>
              </a:rPr>
              <a:t>1 Box Timing + 1 Box Volume = Total 2 Boxes</a:t>
            </a:r>
            <a:endParaRPr lang="de-CH" altLang="zh-CN" sz="1600" b="1" dirty="0">
              <a:ea typeface="SimSun" pitchFamily="2" charset="-122"/>
            </a:endParaRPr>
          </a:p>
        </p:txBody>
      </p:sp>
      <p:sp>
        <p:nvSpPr>
          <p:cNvPr id="12" name="TextBox 11"/>
          <p:cNvSpPr txBox="1"/>
          <p:nvPr/>
        </p:nvSpPr>
        <p:spPr>
          <a:xfrm>
            <a:off x="5124792" y="2804781"/>
            <a:ext cx="340158" cy="400110"/>
          </a:xfrm>
          <a:prstGeom prst="rect">
            <a:avLst/>
          </a:prstGeom>
          <a:noFill/>
        </p:spPr>
        <p:txBody>
          <a:bodyPr wrap="none" rtlCol="0">
            <a:spAutoFit/>
          </a:bodyPr>
          <a:lstStyle/>
          <a:p>
            <a:r>
              <a:rPr lang="de-CH" b="1" dirty="0" smtClean="0">
                <a:solidFill>
                  <a:srgbClr val="FF0000"/>
                </a:solidFill>
              </a:rPr>
              <a:t>x</a:t>
            </a:r>
            <a:endParaRPr lang="de-CH" b="1" dirty="0">
              <a:solidFill>
                <a:srgbClr val="FF0000"/>
              </a:solidFill>
            </a:endParaRPr>
          </a:p>
        </p:txBody>
      </p:sp>
      <p:sp>
        <p:nvSpPr>
          <p:cNvPr id="13" name="TextBox 12"/>
          <p:cNvSpPr txBox="1"/>
          <p:nvPr/>
        </p:nvSpPr>
        <p:spPr>
          <a:xfrm>
            <a:off x="5268808" y="2665512"/>
            <a:ext cx="311304" cy="400110"/>
          </a:xfrm>
          <a:prstGeom prst="rect">
            <a:avLst/>
          </a:prstGeom>
          <a:noFill/>
        </p:spPr>
        <p:txBody>
          <a:bodyPr wrap="none" rtlCol="0">
            <a:spAutoFit/>
          </a:bodyPr>
          <a:lstStyle/>
          <a:p>
            <a:r>
              <a:rPr lang="de-CH" dirty="0" smtClean="0"/>
              <a:t>x</a:t>
            </a:r>
            <a:endParaRPr lang="de-CH"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childTnLst>
                                  <p:subTnLst>
                                    <p:set>
                                      <p:cBhvr override="childStyle">
                                        <p:cTn dur="1" fill="hold" display="0" masterRel="nextClick" afterEffect="1"/>
                                        <p:tgtEl>
                                          <p:spTgt spid="4098"/>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199"/>
                                        </p:tgtEl>
                                        <p:attrNameLst>
                                          <p:attrName>style.visibility</p:attrName>
                                        </p:attrNameLst>
                                      </p:cBhvr>
                                      <p:to>
                                        <p:strVal val="visible"/>
                                      </p:to>
                                    </p:set>
                                  </p:childTnLst>
                                  <p:subTnLst>
                                    <p:set>
                                      <p:cBhvr override="childStyle">
                                        <p:cTn dur="1" fill="hold" display="0" masterRel="nextClick" afterEffect="1"/>
                                        <p:tgtEl>
                                          <p:spTgt spid="819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198"/>
                                        </p:tgtEl>
                                        <p:attrNameLst>
                                          <p:attrName>style.visibility</p:attrName>
                                        </p:attrNameLst>
                                      </p:cBhvr>
                                      <p:to>
                                        <p:strVal val="visible"/>
                                      </p:to>
                                    </p:set>
                                  </p:childTnLst>
                                  <p:subTnLst>
                                    <p:set>
                                      <p:cBhvr override="childStyle">
                                        <p:cTn dur="1" fill="hold" display="0" masterRel="nextClick" afterEffect="1"/>
                                        <p:tgtEl>
                                          <p:spTgt spid="819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30163" y="53975"/>
            <a:ext cx="7781925" cy="782638"/>
          </a:xfrm>
          <a:prstGeom prst="rect">
            <a:avLst/>
          </a:prstGeom>
          <a:noFill/>
          <a:ln w="9525">
            <a:noFill/>
            <a:miter lim="800000"/>
            <a:headEnd/>
            <a:tailEnd/>
          </a:ln>
        </p:spPr>
        <p:txBody>
          <a:bodyPr/>
          <a:lstStyle/>
          <a:p>
            <a:pPr eaLnBrk="1" hangingPunct="1"/>
            <a:r>
              <a:rPr lang="en-US" b="1" dirty="0" smtClean="0">
                <a:solidFill>
                  <a:schemeClr val="tx2"/>
                </a:solidFill>
              </a:rPr>
              <a:t>The winners</a:t>
            </a:r>
            <a:endParaRPr lang="de-CH" b="1" dirty="0">
              <a:solidFill>
                <a:schemeClr val="tx2"/>
              </a:solidFill>
            </a:endParaRPr>
          </a:p>
        </p:txBody>
      </p:sp>
      <p:sp>
        <p:nvSpPr>
          <p:cNvPr id="761859" name="Rectangle 3"/>
          <p:cNvSpPr>
            <a:spLocks noChangeArrowheads="1"/>
          </p:cNvSpPr>
          <p:nvPr/>
        </p:nvSpPr>
        <p:spPr bwMode="auto">
          <a:xfrm>
            <a:off x="179388" y="1400175"/>
            <a:ext cx="8785225" cy="429605"/>
          </a:xfrm>
          <a:prstGeom prst="rect">
            <a:avLst/>
          </a:prstGeom>
          <a:noFill/>
          <a:ln w="9525">
            <a:noFill/>
            <a:miter lim="800000"/>
            <a:headEnd/>
            <a:tailEnd/>
          </a:ln>
          <a:effectLst/>
        </p:spPr>
        <p:txBody>
          <a:bodyPr>
            <a:spAutoFit/>
          </a:bodyPr>
          <a:lstStyle/>
          <a:p>
            <a:pPr>
              <a:lnSpc>
                <a:spcPct val="110000"/>
              </a:lnSpc>
              <a:spcBef>
                <a:spcPct val="60000"/>
              </a:spcBef>
              <a:tabLst>
                <a:tab pos="1341438" algn="l"/>
              </a:tabLst>
            </a:pPr>
            <a:r>
              <a:rPr lang="en-US" sz="2200" dirty="0" smtClean="0"/>
              <a:t>Everybody sum up his or her neighbor errors …</a:t>
            </a:r>
            <a:endParaRPr lang="en-US" sz="2200" dirty="0">
              <a:solidFill>
                <a:srgbClr val="FF0000"/>
              </a:solidFill>
            </a:endParaRPr>
          </a:p>
        </p:txBody>
      </p:sp>
      <p:sp>
        <p:nvSpPr>
          <p:cNvPr id="4" name="Rectangle 5"/>
          <p:cNvSpPr>
            <a:spLocks noChangeArrowheads="1"/>
          </p:cNvSpPr>
          <p:nvPr/>
        </p:nvSpPr>
        <p:spPr bwMode="auto">
          <a:xfrm>
            <a:off x="251520" y="2348880"/>
            <a:ext cx="7345363" cy="2985433"/>
          </a:xfrm>
          <a:prstGeom prst="rect">
            <a:avLst/>
          </a:prstGeom>
          <a:noFill/>
          <a:ln w="9525">
            <a:noFill/>
            <a:miter lim="800000"/>
            <a:headEnd/>
            <a:tailEnd/>
          </a:ln>
          <a:effectLst/>
        </p:spPr>
        <p:txBody>
          <a:bodyPr>
            <a:spAutoFit/>
          </a:bodyPr>
          <a:lstStyle/>
          <a:p>
            <a:pPr>
              <a:spcAft>
                <a:spcPts val="400"/>
              </a:spcAft>
            </a:pPr>
            <a:r>
              <a:rPr lang="de-CH" altLang="zh-CN" sz="2400" dirty="0" smtClean="0">
                <a:ea typeface="SimSun" pitchFamily="2" charset="-122"/>
              </a:rPr>
              <a:t>Total-Error </a:t>
            </a:r>
            <a:r>
              <a:rPr lang="de-CH" altLang="zh-CN" sz="2400" dirty="0" err="1" smtClean="0">
                <a:ea typeface="SimSun" pitchFamily="2" charset="-122"/>
              </a:rPr>
              <a:t>Peak-box</a:t>
            </a:r>
            <a:r>
              <a:rPr lang="de-CH" altLang="zh-CN" sz="2400" dirty="0" smtClean="0">
                <a:ea typeface="SimSun" pitchFamily="2" charset="-122"/>
              </a:rPr>
              <a:t>: </a:t>
            </a:r>
          </a:p>
          <a:p>
            <a:pPr>
              <a:spcAft>
                <a:spcPts val="400"/>
              </a:spcAft>
            </a:pPr>
            <a:r>
              <a:rPr lang="de-CH" altLang="zh-CN" sz="2400" dirty="0" smtClean="0">
                <a:ea typeface="SimSun" pitchFamily="2" charset="-122"/>
              </a:rPr>
              <a:t>4 Boxes Timing</a:t>
            </a:r>
          </a:p>
          <a:p>
            <a:pPr>
              <a:spcAft>
                <a:spcPts val="400"/>
              </a:spcAft>
            </a:pPr>
            <a:r>
              <a:rPr lang="de-CH" altLang="zh-CN" sz="2400" dirty="0" smtClean="0">
                <a:ea typeface="SimSun" pitchFamily="2" charset="-122"/>
              </a:rPr>
              <a:t>4 Boxes Volume</a:t>
            </a:r>
          </a:p>
          <a:p>
            <a:pPr>
              <a:spcAft>
                <a:spcPts val="400"/>
              </a:spcAft>
            </a:pPr>
            <a:r>
              <a:rPr lang="de-CH" altLang="zh-CN" sz="2400" dirty="0" smtClean="0">
                <a:ea typeface="SimSun" pitchFamily="2" charset="-122"/>
              </a:rPr>
              <a:t>Total 8 Boxes</a:t>
            </a:r>
          </a:p>
          <a:p>
            <a:pPr>
              <a:spcAft>
                <a:spcPts val="400"/>
              </a:spcAft>
            </a:pPr>
            <a:endParaRPr lang="de-CH" altLang="zh-CN" sz="2400" dirty="0" smtClean="0">
              <a:ea typeface="SimSun" pitchFamily="2" charset="-122"/>
            </a:endParaRPr>
          </a:p>
          <a:p>
            <a:pPr>
              <a:spcAft>
                <a:spcPts val="400"/>
              </a:spcAft>
            </a:pPr>
            <a:r>
              <a:rPr lang="de-CH" altLang="zh-CN" sz="2400" dirty="0" err="1" smtClean="0">
                <a:ea typeface="SimSun" pitchFamily="2" charset="-122"/>
              </a:rPr>
              <a:t>Who</a:t>
            </a:r>
            <a:r>
              <a:rPr lang="de-CH" altLang="zh-CN" sz="2400" dirty="0" smtClean="0">
                <a:ea typeface="SimSun" pitchFamily="2" charset="-122"/>
              </a:rPr>
              <a:t> </a:t>
            </a:r>
            <a:r>
              <a:rPr lang="de-CH" altLang="zh-CN" sz="2400" dirty="0" err="1" smtClean="0">
                <a:ea typeface="SimSun" pitchFamily="2" charset="-122"/>
              </a:rPr>
              <a:t>did</a:t>
            </a:r>
            <a:r>
              <a:rPr lang="de-CH" altLang="zh-CN" sz="2400" dirty="0" smtClean="0">
                <a:ea typeface="SimSun" pitchFamily="2" charset="-122"/>
              </a:rPr>
              <a:t> </a:t>
            </a:r>
            <a:r>
              <a:rPr lang="de-CH" altLang="zh-CN" sz="2400" dirty="0" err="1" smtClean="0">
                <a:ea typeface="SimSun" pitchFamily="2" charset="-122"/>
              </a:rPr>
              <a:t>better</a:t>
            </a:r>
            <a:r>
              <a:rPr lang="de-CH" altLang="zh-CN" sz="2400" dirty="0" smtClean="0">
                <a:ea typeface="SimSun" pitchFamily="2" charset="-122"/>
              </a:rPr>
              <a:t>?</a:t>
            </a:r>
          </a:p>
          <a:p>
            <a:pPr>
              <a:spcAft>
                <a:spcPts val="400"/>
              </a:spcAft>
            </a:pPr>
            <a:r>
              <a:rPr lang="de-CH" altLang="zh-CN" sz="2400" dirty="0" err="1" smtClean="0">
                <a:ea typeface="SimSun" pitchFamily="2" charset="-122"/>
              </a:rPr>
              <a:t>Who</a:t>
            </a:r>
            <a:r>
              <a:rPr lang="de-CH" altLang="zh-CN" sz="2400" dirty="0" smtClean="0">
                <a:ea typeface="SimSun" pitchFamily="2" charset="-122"/>
              </a:rPr>
              <a:t> </a:t>
            </a:r>
            <a:r>
              <a:rPr lang="de-CH" altLang="zh-CN" sz="2400" dirty="0" err="1" smtClean="0">
                <a:ea typeface="SimSun" pitchFamily="2" charset="-122"/>
              </a:rPr>
              <a:t>did</a:t>
            </a:r>
            <a:r>
              <a:rPr lang="de-CH" altLang="zh-CN" sz="2400" dirty="0" smtClean="0">
                <a:ea typeface="SimSun" pitchFamily="2" charset="-122"/>
              </a:rPr>
              <a:t> best?</a:t>
            </a:r>
            <a:endParaRPr lang="de-CH" altLang="zh-CN" sz="2400" dirty="0">
              <a:ea typeface="SimSun"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30163" y="53975"/>
            <a:ext cx="7781925" cy="782638"/>
          </a:xfrm>
          <a:prstGeom prst="rect">
            <a:avLst/>
          </a:prstGeom>
          <a:noFill/>
          <a:ln w="9525">
            <a:noFill/>
            <a:miter lim="800000"/>
            <a:headEnd/>
            <a:tailEnd/>
          </a:ln>
        </p:spPr>
        <p:txBody>
          <a:bodyPr/>
          <a:lstStyle/>
          <a:p>
            <a:pPr eaLnBrk="1" hangingPunct="1"/>
            <a:r>
              <a:rPr lang="en-US" b="1" dirty="0" smtClean="0">
                <a:solidFill>
                  <a:schemeClr val="tx2"/>
                </a:solidFill>
              </a:rPr>
              <a:t>The wisdom of the crowd</a:t>
            </a:r>
            <a:endParaRPr lang="de-CH" b="1" dirty="0">
              <a:solidFill>
                <a:schemeClr val="tx2"/>
              </a:solidFill>
            </a:endParaRPr>
          </a:p>
        </p:txBody>
      </p:sp>
      <p:sp>
        <p:nvSpPr>
          <p:cNvPr id="761859" name="Rectangle 3"/>
          <p:cNvSpPr>
            <a:spLocks noChangeArrowheads="1"/>
          </p:cNvSpPr>
          <p:nvPr/>
        </p:nvSpPr>
        <p:spPr bwMode="auto">
          <a:xfrm>
            <a:off x="179388" y="1400175"/>
            <a:ext cx="8785225" cy="3442737"/>
          </a:xfrm>
          <a:prstGeom prst="rect">
            <a:avLst/>
          </a:prstGeom>
          <a:noFill/>
          <a:ln w="9525">
            <a:noFill/>
            <a:miter lim="800000"/>
            <a:headEnd/>
            <a:tailEnd/>
          </a:ln>
          <a:effectLst/>
        </p:spPr>
        <p:txBody>
          <a:bodyPr>
            <a:spAutoFit/>
          </a:bodyPr>
          <a:lstStyle/>
          <a:p>
            <a:pPr>
              <a:lnSpc>
                <a:spcPct val="110000"/>
              </a:lnSpc>
              <a:spcBef>
                <a:spcPct val="60000"/>
              </a:spcBef>
              <a:tabLst>
                <a:tab pos="1341438" algn="l"/>
              </a:tabLst>
            </a:pPr>
            <a:r>
              <a:rPr lang="en-US" sz="2200" dirty="0" smtClean="0"/>
              <a:t>The </a:t>
            </a:r>
            <a:r>
              <a:rPr lang="en-US" sz="2200" b="1" dirty="0" smtClean="0"/>
              <a:t>wisdom of the crowd </a:t>
            </a:r>
            <a:r>
              <a:rPr lang="en-US" sz="2200" dirty="0" smtClean="0"/>
              <a:t>is the process of taking into account the collective opinion of a group of individuals rather than a single expert to answer a question.</a:t>
            </a:r>
          </a:p>
          <a:p>
            <a:pPr>
              <a:lnSpc>
                <a:spcPct val="110000"/>
              </a:lnSpc>
              <a:spcBef>
                <a:spcPct val="60000"/>
              </a:spcBef>
              <a:tabLst>
                <a:tab pos="1341438" algn="l"/>
              </a:tabLst>
            </a:pPr>
            <a:r>
              <a:rPr lang="en-US" sz="2200" dirty="0" smtClean="0"/>
              <a:t>A large group's aggregated answers to questions involving quantity estimation, general world knowledge, and spatial reasoning has generally been found to be as good as, and often better than, the answer given by any of the individuals within the group. </a:t>
            </a:r>
          </a:p>
          <a:p>
            <a:pPr>
              <a:lnSpc>
                <a:spcPct val="110000"/>
              </a:lnSpc>
              <a:spcBef>
                <a:spcPct val="60000"/>
              </a:spcBef>
              <a:tabLst>
                <a:tab pos="1341438" algn="l"/>
              </a:tabLst>
            </a:pPr>
            <a:r>
              <a:rPr lang="en-US" sz="2200" dirty="0" smtClean="0"/>
              <a:t>(</a:t>
            </a:r>
            <a:r>
              <a:rPr lang="en-US" sz="1800" dirty="0" smtClean="0"/>
              <a:t>Source: </a:t>
            </a:r>
            <a:r>
              <a:rPr lang="en-US" sz="1800" dirty="0" err="1" smtClean="0"/>
              <a:t>wikipedia</a:t>
            </a:r>
            <a:r>
              <a:rPr lang="en-US" sz="1800" dirty="0" smtClean="0"/>
              <a:t>)</a:t>
            </a:r>
            <a:endParaRPr lang="en-US" sz="2200" dirty="0">
              <a:solidFill>
                <a:srgbClr val="FF0000"/>
              </a:solidFill>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1314" name="Picture 2" descr="http://gutsytraveler.com/wp-content/uploads/2011/09/P1020224.jpg"/>
          <p:cNvPicPr>
            <a:picLocks noChangeAspect="1" noChangeArrowheads="1"/>
          </p:cNvPicPr>
          <p:nvPr/>
        </p:nvPicPr>
        <p:blipFill>
          <a:blip r:embed="rId3" cstate="print"/>
          <a:srcRect/>
          <a:stretch>
            <a:fillRect/>
          </a:stretch>
        </p:blipFill>
        <p:spPr bwMode="auto">
          <a:xfrm>
            <a:off x="2555776" y="1916832"/>
            <a:ext cx="4560000" cy="3420000"/>
          </a:xfrm>
          <a:prstGeom prst="rect">
            <a:avLst/>
          </a:prstGeom>
          <a:noFill/>
        </p:spPr>
      </p:pic>
      <p:sp>
        <p:nvSpPr>
          <p:cNvPr id="394242" name="Rectangle 2"/>
          <p:cNvSpPr>
            <a:spLocks noChangeArrowheads="1"/>
          </p:cNvSpPr>
          <p:nvPr/>
        </p:nvSpPr>
        <p:spPr bwMode="auto">
          <a:xfrm>
            <a:off x="539750" y="979488"/>
            <a:ext cx="8135938" cy="720725"/>
          </a:xfrm>
          <a:prstGeom prst="rect">
            <a:avLst/>
          </a:prstGeom>
          <a:noFill/>
          <a:ln w="9525">
            <a:noFill/>
            <a:miter lim="800000"/>
            <a:headEnd/>
            <a:tailEnd/>
          </a:ln>
          <a:effectLst/>
        </p:spPr>
        <p:txBody>
          <a:bodyPr lIns="0" tIns="0" rIns="0" bIns="0" anchor="ctr"/>
          <a:lstStyle/>
          <a:p>
            <a:pPr algn="ctr" eaLnBrk="1" hangingPunct="1"/>
            <a:r>
              <a:rPr lang="en-US" b="1" dirty="0" smtClean="0">
                <a:solidFill>
                  <a:schemeClr val="tx2"/>
                </a:solidFill>
              </a:rPr>
              <a:t>The prize!</a:t>
            </a:r>
            <a:endParaRPr lang="en-GB" b="1" dirty="0">
              <a:solidFill>
                <a:schemeClr val="tx2"/>
              </a:solidFill>
            </a:endParaRPr>
          </a:p>
        </p:txBody>
      </p:sp>
      <p:sp>
        <p:nvSpPr>
          <p:cNvPr id="394244" name="Rectangle 4"/>
          <p:cNvSpPr>
            <a:spLocks noChangeArrowheads="1"/>
          </p:cNvSpPr>
          <p:nvPr/>
        </p:nvSpPr>
        <p:spPr bwMode="auto">
          <a:xfrm>
            <a:off x="107950" y="6527800"/>
            <a:ext cx="4103688" cy="285750"/>
          </a:xfrm>
          <a:prstGeom prst="rect">
            <a:avLst/>
          </a:prstGeom>
          <a:noFill/>
          <a:ln w="9525">
            <a:noFill/>
            <a:miter lim="800000"/>
            <a:headEnd/>
            <a:tailEnd/>
          </a:ln>
          <a:effectLst/>
        </p:spPr>
        <p:txBody>
          <a:bodyPr lIns="0" tIns="0" rIns="0" bIns="0"/>
          <a:lstStyle/>
          <a:p>
            <a:pPr eaLnBrk="1" hangingPunct="1"/>
            <a:r>
              <a:rPr lang="en-GB" sz="1200" b="1"/>
              <a:t>Contact: </a:t>
            </a:r>
            <a:r>
              <a:rPr lang="de-CH" sz="1200" b="1">
                <a:solidFill>
                  <a:srgbClr val="006666"/>
                </a:solidFill>
              </a:rPr>
              <a:t>massimiliano.zappa@wsl.ch</a:t>
            </a:r>
          </a:p>
        </p:txBody>
      </p:sp>
      <p:pic>
        <p:nvPicPr>
          <p:cNvPr id="765954" name="Picture 2" descr="File:Ovibos moschatus qtl3.jpg"/>
          <p:cNvPicPr>
            <a:picLocks noChangeAspect="1" noChangeArrowheads="1"/>
          </p:cNvPicPr>
          <p:nvPr/>
        </p:nvPicPr>
        <p:blipFill>
          <a:blip r:embed="rId4" cstate="print"/>
          <a:srcRect/>
          <a:stretch>
            <a:fillRect/>
          </a:stretch>
        </p:blipFill>
        <p:spPr bwMode="auto">
          <a:xfrm>
            <a:off x="2368340" y="1845224"/>
            <a:ext cx="4939964" cy="3600000"/>
          </a:xfrm>
          <a:prstGeom prst="rect">
            <a:avLst/>
          </a:prstGeom>
          <a:noFill/>
        </p:spPr>
      </p:pic>
      <p:sp>
        <p:nvSpPr>
          <p:cNvPr id="12" name="Rectangle 11"/>
          <p:cNvSpPr/>
          <p:nvPr/>
        </p:nvSpPr>
        <p:spPr>
          <a:xfrm>
            <a:off x="0" y="0"/>
            <a:ext cx="5724128" cy="430887"/>
          </a:xfrm>
          <a:prstGeom prst="rect">
            <a:avLst/>
          </a:prstGeom>
        </p:spPr>
        <p:txBody>
          <a:bodyPr wrap="square">
            <a:spAutoFit/>
          </a:bodyPr>
          <a:lstStyle/>
          <a:p>
            <a:r>
              <a:rPr lang="en-US" sz="1100" dirty="0" err="1" smtClean="0"/>
              <a:t>Muskox</a:t>
            </a:r>
            <a:r>
              <a:rPr lang="en-US" sz="1100" dirty="0" smtClean="0"/>
              <a:t> (</a:t>
            </a:r>
            <a:r>
              <a:rPr lang="en-US" sz="1100" i="1" dirty="0" err="1" smtClean="0">
                <a:hlinkClick r:id="rId5" tooltip="Ovibos moschatus"/>
              </a:rPr>
              <a:t>Ovibos</a:t>
            </a:r>
            <a:r>
              <a:rPr lang="en-US" sz="1100" i="1" dirty="0" smtClean="0">
                <a:hlinkClick r:id="rId5" tooltip="Ovibos moschatus"/>
              </a:rPr>
              <a:t> </a:t>
            </a:r>
            <a:r>
              <a:rPr lang="en-US" sz="1100" i="1" dirty="0" err="1" smtClean="0">
                <a:hlinkClick r:id="rId5" tooltip="Ovibos moschatus"/>
              </a:rPr>
              <a:t>moschatus</a:t>
            </a:r>
            <a:r>
              <a:rPr lang="en-US" sz="1100" dirty="0" smtClean="0"/>
              <a:t>) in the </a:t>
            </a:r>
            <a:r>
              <a:rPr lang="en-US" sz="1100" dirty="0" err="1" smtClean="0"/>
              <a:t>Lüneburg</a:t>
            </a:r>
            <a:r>
              <a:rPr lang="en-US" sz="1100" dirty="0" smtClean="0"/>
              <a:t> Heath wildlife park, Germany.</a:t>
            </a:r>
          </a:p>
          <a:p>
            <a:r>
              <a:rPr lang="en-US" sz="1100" dirty="0" smtClean="0"/>
              <a:t>Source: http://en.wikipedia.org/wiki/File:Ovibos_moschatus_qtl3.jpg</a:t>
            </a:r>
            <a:endParaRPr lang="de-CH" sz="11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765954"/>
                                        </p:tgtEl>
                                      </p:cBhvr>
                                    </p:animEffect>
                                    <p:set>
                                      <p:cBhvr>
                                        <p:cTn id="7" dur="1" fill="hold">
                                          <p:stCondLst>
                                            <p:cond delay="1999"/>
                                          </p:stCondLst>
                                        </p:cTn>
                                        <p:tgtEl>
                                          <p:spTgt spid="7659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30163" y="53975"/>
            <a:ext cx="7781925" cy="782638"/>
          </a:xfrm>
          <a:prstGeom prst="rect">
            <a:avLst/>
          </a:prstGeom>
          <a:noFill/>
          <a:ln w="9525">
            <a:noFill/>
            <a:miter lim="800000"/>
            <a:headEnd/>
            <a:tailEnd/>
          </a:ln>
        </p:spPr>
        <p:txBody>
          <a:bodyPr/>
          <a:lstStyle/>
          <a:p>
            <a:pPr eaLnBrk="1" hangingPunct="1"/>
            <a:r>
              <a:rPr lang="en-US" b="1" dirty="0" smtClean="0">
                <a:solidFill>
                  <a:schemeClr val="tx2"/>
                </a:solidFill>
              </a:rPr>
              <a:t>The consolation prize:</a:t>
            </a:r>
            <a:endParaRPr lang="de-CH" b="1" dirty="0">
              <a:solidFill>
                <a:schemeClr val="tx2"/>
              </a:solidFill>
            </a:endParaRPr>
          </a:p>
        </p:txBody>
      </p:sp>
      <p:sp>
        <p:nvSpPr>
          <p:cNvPr id="4" name="Rectangle 5"/>
          <p:cNvSpPr>
            <a:spLocks noChangeArrowheads="1"/>
          </p:cNvSpPr>
          <p:nvPr/>
        </p:nvSpPr>
        <p:spPr bwMode="auto">
          <a:xfrm>
            <a:off x="395536" y="1412776"/>
            <a:ext cx="7345363" cy="1200329"/>
          </a:xfrm>
          <a:prstGeom prst="rect">
            <a:avLst/>
          </a:prstGeom>
          <a:noFill/>
          <a:ln w="9525">
            <a:noFill/>
            <a:miter lim="800000"/>
            <a:headEnd/>
            <a:tailEnd/>
          </a:ln>
          <a:effectLst/>
        </p:spPr>
        <p:txBody>
          <a:bodyPr>
            <a:spAutoFit/>
          </a:bodyPr>
          <a:lstStyle/>
          <a:p>
            <a:pPr>
              <a:spcAft>
                <a:spcPts val="400"/>
              </a:spcAft>
            </a:pPr>
            <a:r>
              <a:rPr lang="de-CH" altLang="zh-CN" sz="2400" dirty="0" err="1" smtClean="0">
                <a:ea typeface="SimSun" pitchFamily="2" charset="-122"/>
              </a:rPr>
              <a:t>Everyone</a:t>
            </a:r>
            <a:r>
              <a:rPr lang="de-CH" altLang="zh-CN" sz="2400" dirty="0" smtClean="0">
                <a:ea typeface="SimSun" pitchFamily="2" charset="-122"/>
              </a:rPr>
              <a:t> </a:t>
            </a:r>
            <a:r>
              <a:rPr lang="de-CH" altLang="zh-CN" sz="2400" dirty="0" err="1" smtClean="0">
                <a:ea typeface="SimSun" pitchFamily="2" charset="-122"/>
              </a:rPr>
              <a:t>handing</a:t>
            </a:r>
            <a:r>
              <a:rPr lang="de-CH" altLang="zh-CN" sz="2400" dirty="0" smtClean="0">
                <a:ea typeface="SimSun" pitchFamily="2" charset="-122"/>
              </a:rPr>
              <a:t> in his/her </a:t>
            </a:r>
            <a:r>
              <a:rPr lang="de-CH" altLang="zh-CN" sz="2400" dirty="0" err="1" smtClean="0">
                <a:ea typeface="SimSun" pitchFamily="2" charset="-122"/>
              </a:rPr>
              <a:t>filled</a:t>
            </a:r>
            <a:r>
              <a:rPr lang="de-CH" altLang="zh-CN" sz="2400" dirty="0" smtClean="0">
                <a:ea typeface="SimSun" pitchFamily="2" charset="-122"/>
              </a:rPr>
              <a:t> </a:t>
            </a:r>
            <a:r>
              <a:rPr lang="de-CH" altLang="zh-CN" sz="2400" dirty="0" err="1" smtClean="0">
                <a:ea typeface="SimSun" pitchFamily="2" charset="-122"/>
              </a:rPr>
              <a:t>game</a:t>
            </a:r>
            <a:r>
              <a:rPr lang="de-CH" altLang="zh-CN" sz="2400" dirty="0" smtClean="0">
                <a:ea typeface="SimSun" pitchFamily="2" charset="-122"/>
              </a:rPr>
              <a:t> </a:t>
            </a:r>
            <a:r>
              <a:rPr lang="de-CH" altLang="zh-CN" sz="2400" dirty="0" err="1" smtClean="0">
                <a:ea typeface="SimSun" pitchFamily="2" charset="-122"/>
              </a:rPr>
              <a:t>sheet</a:t>
            </a:r>
            <a:r>
              <a:rPr lang="de-CH" altLang="zh-CN" sz="2400" dirty="0" smtClean="0">
                <a:ea typeface="SimSun" pitchFamily="2" charset="-122"/>
              </a:rPr>
              <a:t> will </a:t>
            </a:r>
            <a:r>
              <a:rPr lang="de-CH" altLang="zh-CN" sz="2400" dirty="0" err="1" smtClean="0">
                <a:ea typeface="SimSun" pitchFamily="2" charset="-122"/>
              </a:rPr>
              <a:t>get</a:t>
            </a:r>
            <a:r>
              <a:rPr lang="de-CH" altLang="zh-CN" sz="2400" dirty="0" smtClean="0">
                <a:ea typeface="SimSun" pitchFamily="2" charset="-122"/>
              </a:rPr>
              <a:t> a </a:t>
            </a:r>
            <a:r>
              <a:rPr lang="de-CH" altLang="zh-CN" sz="2400" dirty="0" err="1" smtClean="0">
                <a:ea typeface="SimSun" pitchFamily="2" charset="-122"/>
              </a:rPr>
              <a:t>small</a:t>
            </a:r>
            <a:r>
              <a:rPr lang="de-CH" altLang="zh-CN" sz="2400" dirty="0" smtClean="0">
                <a:ea typeface="SimSun" pitchFamily="2" charset="-122"/>
              </a:rPr>
              <a:t> </a:t>
            </a:r>
            <a:r>
              <a:rPr lang="de-CH" altLang="zh-CN" sz="2400" dirty="0" err="1" smtClean="0">
                <a:ea typeface="SimSun" pitchFamily="2" charset="-122"/>
              </a:rPr>
              <a:t>swiss</a:t>
            </a:r>
            <a:r>
              <a:rPr lang="de-CH" altLang="zh-CN" sz="2400" dirty="0" smtClean="0">
                <a:ea typeface="SimSun" pitchFamily="2" charset="-122"/>
              </a:rPr>
              <a:t> </a:t>
            </a:r>
            <a:r>
              <a:rPr lang="de-CH" altLang="zh-CN" sz="2400" dirty="0" err="1" smtClean="0">
                <a:ea typeface="SimSun" pitchFamily="2" charset="-122"/>
              </a:rPr>
              <a:t>chocolate</a:t>
            </a:r>
            <a:r>
              <a:rPr lang="de-CH" altLang="zh-CN" sz="2400" dirty="0" smtClean="0">
                <a:ea typeface="SimSun" pitchFamily="2" charset="-122"/>
              </a:rPr>
              <a:t>, so </a:t>
            </a:r>
            <a:r>
              <a:rPr lang="de-CH" altLang="zh-CN" sz="2400" dirty="0" err="1" smtClean="0">
                <a:ea typeface="SimSun" pitchFamily="2" charset="-122"/>
              </a:rPr>
              <a:t>please</a:t>
            </a:r>
            <a:r>
              <a:rPr lang="de-CH" altLang="zh-CN" sz="2400" dirty="0" smtClean="0">
                <a:ea typeface="SimSun" pitchFamily="2" charset="-122"/>
              </a:rPr>
              <a:t> </a:t>
            </a:r>
            <a:r>
              <a:rPr lang="de-CH" altLang="zh-CN" sz="2400" dirty="0" err="1" smtClean="0">
                <a:ea typeface="SimSun" pitchFamily="2" charset="-122"/>
              </a:rPr>
              <a:t>give</a:t>
            </a:r>
            <a:r>
              <a:rPr lang="de-CH" altLang="zh-CN" sz="2400" dirty="0" smtClean="0">
                <a:ea typeface="SimSun" pitchFamily="2" charset="-122"/>
              </a:rPr>
              <a:t> </a:t>
            </a:r>
            <a:r>
              <a:rPr lang="de-CH" altLang="zh-CN" sz="2400" dirty="0" err="1" smtClean="0">
                <a:ea typeface="SimSun" pitchFamily="2" charset="-122"/>
              </a:rPr>
              <a:t>us</a:t>
            </a:r>
            <a:r>
              <a:rPr lang="de-CH" altLang="zh-CN" sz="2400" dirty="0" smtClean="0">
                <a:ea typeface="SimSun" pitchFamily="2" charset="-122"/>
              </a:rPr>
              <a:t> </a:t>
            </a:r>
            <a:r>
              <a:rPr lang="de-CH" altLang="zh-CN" sz="2400" dirty="0" err="1" smtClean="0">
                <a:ea typeface="SimSun" pitchFamily="2" charset="-122"/>
              </a:rPr>
              <a:t>the</a:t>
            </a:r>
            <a:r>
              <a:rPr lang="de-CH" altLang="zh-CN" sz="2400" dirty="0" smtClean="0">
                <a:ea typeface="SimSun" pitchFamily="2" charset="-122"/>
              </a:rPr>
              <a:t> </a:t>
            </a:r>
            <a:r>
              <a:rPr lang="de-CH" altLang="zh-CN" sz="2400" dirty="0" err="1" smtClean="0">
                <a:ea typeface="SimSun" pitchFamily="2" charset="-122"/>
              </a:rPr>
              <a:t>sheet</a:t>
            </a:r>
            <a:r>
              <a:rPr lang="de-CH" altLang="zh-CN" sz="2400" dirty="0" smtClean="0">
                <a:ea typeface="SimSun" pitchFamily="2" charset="-122"/>
              </a:rPr>
              <a:t> back so </a:t>
            </a:r>
            <a:r>
              <a:rPr lang="de-CH" altLang="zh-CN" sz="2400" dirty="0" err="1" smtClean="0">
                <a:ea typeface="SimSun" pitchFamily="2" charset="-122"/>
              </a:rPr>
              <a:t>that</a:t>
            </a:r>
            <a:r>
              <a:rPr lang="de-CH" altLang="zh-CN" sz="2400" dirty="0" smtClean="0">
                <a:ea typeface="SimSun" pitchFamily="2" charset="-122"/>
              </a:rPr>
              <a:t> </a:t>
            </a:r>
            <a:r>
              <a:rPr lang="de-CH" altLang="zh-CN" sz="2400" dirty="0" err="1" smtClean="0">
                <a:ea typeface="SimSun" pitchFamily="2" charset="-122"/>
              </a:rPr>
              <a:t>we</a:t>
            </a:r>
            <a:r>
              <a:rPr lang="de-CH" altLang="zh-CN" sz="2400" dirty="0" smtClean="0">
                <a:ea typeface="SimSun" pitchFamily="2" charset="-122"/>
              </a:rPr>
              <a:t> </a:t>
            </a:r>
            <a:r>
              <a:rPr lang="de-CH" altLang="zh-CN" sz="2400" dirty="0" err="1" smtClean="0">
                <a:ea typeface="SimSun" pitchFamily="2" charset="-122"/>
              </a:rPr>
              <a:t>can</a:t>
            </a:r>
            <a:r>
              <a:rPr lang="de-CH" altLang="zh-CN" sz="2400" dirty="0" smtClean="0">
                <a:ea typeface="SimSun" pitchFamily="2" charset="-122"/>
              </a:rPr>
              <a:t> </a:t>
            </a:r>
            <a:r>
              <a:rPr lang="de-CH" altLang="zh-CN" sz="2400" dirty="0" err="1" smtClean="0">
                <a:ea typeface="SimSun" pitchFamily="2" charset="-122"/>
              </a:rPr>
              <a:t>make</a:t>
            </a:r>
            <a:r>
              <a:rPr lang="de-CH" altLang="zh-CN" sz="2400" dirty="0" smtClean="0">
                <a:ea typeface="SimSun" pitchFamily="2" charset="-122"/>
              </a:rPr>
              <a:t> </a:t>
            </a:r>
            <a:r>
              <a:rPr lang="de-CH" altLang="zh-CN" sz="2400" dirty="0" err="1" smtClean="0">
                <a:ea typeface="SimSun" pitchFamily="2" charset="-122"/>
              </a:rPr>
              <a:t>some</a:t>
            </a:r>
            <a:r>
              <a:rPr lang="de-CH" altLang="zh-CN" sz="2400" dirty="0" smtClean="0">
                <a:ea typeface="SimSun" pitchFamily="2" charset="-122"/>
              </a:rPr>
              <a:t> </a:t>
            </a:r>
            <a:r>
              <a:rPr lang="de-CH" altLang="zh-CN" sz="2400" dirty="0" err="1" smtClean="0">
                <a:ea typeface="SimSun" pitchFamily="2" charset="-122"/>
              </a:rPr>
              <a:t>analysis</a:t>
            </a:r>
            <a:endParaRPr lang="de-CH" altLang="zh-CN" sz="2400" dirty="0">
              <a:ea typeface="SimSun" pitchFamily="2" charset="-122"/>
            </a:endParaRPr>
          </a:p>
        </p:txBody>
      </p:sp>
      <p:sp>
        <p:nvSpPr>
          <p:cNvPr id="9217" name="Rectangle 1"/>
          <p:cNvSpPr>
            <a:spLocks noChangeArrowheads="1"/>
          </p:cNvSpPr>
          <p:nvPr/>
        </p:nvSpPr>
        <p:spPr bwMode="auto">
          <a:xfrm>
            <a:off x="323528" y="2996952"/>
            <a:ext cx="8208912" cy="3488134"/>
          </a:xfrm>
          <a:prstGeom prst="rect">
            <a:avLst/>
          </a:prstGeom>
          <a:noFill/>
          <a:ln w="9525">
            <a:noFill/>
            <a:miter lim="800000"/>
            <a:headEnd/>
            <a:tailEnd/>
          </a:ln>
          <a:effectLst/>
        </p:spPr>
        <p:txBody>
          <a:bodyPr wrap="square">
            <a:spAutoFit/>
          </a:bodyPr>
          <a:lstStyle/>
          <a:p>
            <a:pPr marL="0" marR="0" lvl="0" indent="0" defTabSz="914400" latinLnBrk="0">
              <a:lnSpc>
                <a:spcPct val="100000"/>
              </a:lnSpc>
              <a:spcAft>
                <a:spcPts val="400"/>
              </a:spcAft>
              <a:buClrTx/>
              <a:buSzTx/>
              <a:buFontTx/>
              <a:buNone/>
              <a:tabLst/>
            </a:pPr>
            <a:r>
              <a:rPr lang="en-US" altLang="zh-CN" sz="2400" dirty="0" smtClean="0">
                <a:ea typeface="SimSun" pitchFamily="2" charset="-122"/>
              </a:rPr>
              <a:t>A blog post with analysis </a:t>
            </a:r>
            <a:r>
              <a:rPr lang="en-US" altLang="zh-CN" sz="2400" dirty="0" smtClean="0">
                <a:ea typeface="SimSun" pitchFamily="2" charset="-122"/>
              </a:rPr>
              <a:t>can be seen at: </a:t>
            </a:r>
            <a:r>
              <a:rPr lang="en-US" altLang="zh-CN" sz="2400" dirty="0" smtClean="0">
                <a:ea typeface="SimSun" pitchFamily="2" charset="-122"/>
                <a:hlinkClick r:id="rId3"/>
              </a:rPr>
              <a:t>www.hepex.org</a:t>
            </a:r>
            <a:r>
              <a:rPr lang="en-US" altLang="zh-CN" sz="2400" dirty="0">
                <a:ea typeface="SimSun" pitchFamily="2" charset="-122"/>
              </a:rPr>
              <a:t> </a:t>
            </a:r>
            <a:r>
              <a:rPr lang="en-US" altLang="zh-CN" sz="2400" dirty="0" smtClean="0">
                <a:ea typeface="SimSun" pitchFamily="2" charset="-122"/>
              </a:rPr>
              <a:t>(‘HEPS </a:t>
            </a:r>
            <a:r>
              <a:rPr lang="en-US" altLang="zh-CN" sz="2400" dirty="0">
                <a:ea typeface="SimSun" pitchFamily="2" charset="-122"/>
              </a:rPr>
              <a:t>challenges the wisdom of the crowds’, </a:t>
            </a:r>
            <a:r>
              <a:rPr lang="en-US" altLang="zh-CN" sz="2400" dirty="0">
                <a:ea typeface="SimSun" pitchFamily="2" charset="-122"/>
                <a:hlinkClick r:id="rId4"/>
              </a:rPr>
              <a:t>http://</a:t>
            </a:r>
            <a:r>
              <a:rPr lang="en-US" altLang="zh-CN" sz="2400" dirty="0" smtClean="0">
                <a:ea typeface="SimSun" pitchFamily="2" charset="-122"/>
                <a:hlinkClick r:id="rId4"/>
              </a:rPr>
              <a:t>wp.me/p3tVcm-20j</a:t>
            </a:r>
            <a:r>
              <a:rPr lang="en-US" altLang="zh-CN" sz="2400" dirty="0" smtClean="0">
                <a:ea typeface="SimSun" pitchFamily="2" charset="-122"/>
              </a:rPr>
              <a:t>)</a:t>
            </a:r>
            <a:endParaRPr lang="en-US" altLang="zh-CN" sz="2400" dirty="0" smtClean="0">
              <a:ea typeface="SimSun" pitchFamily="2" charset="-122"/>
            </a:endParaRPr>
          </a:p>
          <a:p>
            <a:pPr marL="0" marR="0" lvl="0" indent="0" defTabSz="914400" latinLnBrk="0">
              <a:lnSpc>
                <a:spcPct val="100000"/>
              </a:lnSpc>
              <a:spcAft>
                <a:spcPts val="400"/>
              </a:spcAft>
              <a:buClrTx/>
              <a:buSzTx/>
              <a:buFontTx/>
              <a:buNone/>
              <a:tabLst/>
            </a:pPr>
            <a:endParaRPr lang="de-CH" altLang="zh-CN" sz="2400" dirty="0" smtClean="0">
              <a:ea typeface="SimSun" pitchFamily="2" charset="-122"/>
            </a:endParaRPr>
          </a:p>
          <a:p>
            <a:pPr marL="0" marR="0" lvl="0" indent="0" defTabSz="914400" latinLnBrk="0">
              <a:lnSpc>
                <a:spcPct val="100000"/>
              </a:lnSpc>
              <a:spcAft>
                <a:spcPts val="400"/>
              </a:spcAft>
              <a:buClrTx/>
              <a:buSzTx/>
              <a:buFontTx/>
              <a:buNone/>
              <a:tabLst/>
            </a:pPr>
            <a:r>
              <a:rPr lang="de-CH" altLang="zh-CN" sz="1800" dirty="0" err="1" smtClean="0">
                <a:ea typeface="SimSun" pitchFamily="2" charset="-122"/>
              </a:rPr>
              <a:t>Reading</a:t>
            </a:r>
            <a:r>
              <a:rPr lang="de-CH" altLang="zh-CN" sz="1800" dirty="0" smtClean="0">
                <a:ea typeface="SimSun" pitchFamily="2" charset="-122"/>
              </a:rPr>
              <a:t>:</a:t>
            </a:r>
          </a:p>
          <a:p>
            <a:pPr marL="0" marR="0" lvl="0" indent="0" defTabSz="914400" latinLnBrk="0">
              <a:lnSpc>
                <a:spcPct val="100000"/>
              </a:lnSpc>
              <a:spcAft>
                <a:spcPts val="400"/>
              </a:spcAft>
              <a:buClrTx/>
              <a:buSzTx/>
              <a:buFontTx/>
              <a:buNone/>
              <a:tabLst/>
            </a:pPr>
            <a:r>
              <a:rPr lang="en-US" altLang="zh-CN" sz="1800" dirty="0" smtClean="0">
                <a:ea typeface="SimSun" pitchFamily="2" charset="-122"/>
              </a:rPr>
              <a:t>Galton F. 1907.Vox </a:t>
            </a:r>
            <a:r>
              <a:rPr lang="en-US" altLang="zh-CN" sz="1800" dirty="0" err="1" smtClean="0">
                <a:ea typeface="SimSun" pitchFamily="2" charset="-122"/>
              </a:rPr>
              <a:t>populi</a:t>
            </a:r>
            <a:r>
              <a:rPr lang="en-US" altLang="zh-CN" sz="1800" dirty="0" smtClean="0">
                <a:ea typeface="SimSun" pitchFamily="2" charset="-122"/>
              </a:rPr>
              <a:t>. Nature 75: 450-451.</a:t>
            </a:r>
          </a:p>
          <a:p>
            <a:pPr marL="0" marR="0" lvl="0" indent="0" defTabSz="914400" latinLnBrk="0">
              <a:lnSpc>
                <a:spcPct val="100000"/>
              </a:lnSpc>
              <a:spcAft>
                <a:spcPts val="400"/>
              </a:spcAft>
              <a:buClrTx/>
              <a:buSzTx/>
              <a:buFontTx/>
              <a:buNone/>
              <a:tabLst/>
            </a:pPr>
            <a:endParaRPr lang="de-CH" altLang="zh-CN" sz="1800" dirty="0" smtClean="0">
              <a:ea typeface="SimSun" pitchFamily="2" charset="-122"/>
            </a:endParaRPr>
          </a:p>
          <a:p>
            <a:pPr marL="0" marR="0" lvl="0" indent="0" defTabSz="914400" latinLnBrk="0">
              <a:lnSpc>
                <a:spcPct val="100000"/>
              </a:lnSpc>
              <a:spcAft>
                <a:spcPts val="400"/>
              </a:spcAft>
              <a:buClrTx/>
              <a:buSzTx/>
              <a:buFontTx/>
              <a:buNone/>
              <a:tabLst/>
            </a:pPr>
            <a:r>
              <a:rPr lang="en-GB" altLang="zh-CN" sz="1800" dirty="0" smtClean="0">
                <a:ea typeface="SimSun" pitchFamily="2" charset="-122"/>
              </a:rPr>
              <a:t>Zappa M, </a:t>
            </a:r>
            <a:r>
              <a:rPr lang="en-GB" altLang="zh-CN" sz="1800" dirty="0" err="1" smtClean="0">
                <a:ea typeface="SimSun" pitchFamily="2" charset="-122"/>
              </a:rPr>
              <a:t>Fundel</a:t>
            </a:r>
            <a:r>
              <a:rPr lang="en-GB" altLang="zh-CN" sz="1800" dirty="0" smtClean="0">
                <a:ea typeface="SimSun" pitchFamily="2" charset="-122"/>
              </a:rPr>
              <a:t> F, </a:t>
            </a:r>
            <a:r>
              <a:rPr lang="en-GB" altLang="zh-CN" sz="1800" dirty="0" err="1" smtClean="0">
                <a:ea typeface="SimSun" pitchFamily="2" charset="-122"/>
              </a:rPr>
              <a:t>Jaun</a:t>
            </a:r>
            <a:r>
              <a:rPr lang="en-GB" altLang="zh-CN" sz="1800" dirty="0" smtClean="0">
                <a:ea typeface="SimSun" pitchFamily="2" charset="-122"/>
              </a:rPr>
              <a:t> S. 2013. A “Peak-Flow Box” Approach for Supporting Interpretation and Evaluation of Operational Ensemble Flood Forecasts. Hydrological processes. 27: 117-131. doi:/10.1002/hyp.9521</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2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ChangeArrowheads="1"/>
          </p:cNvSpPr>
          <p:nvPr/>
        </p:nvSpPr>
        <p:spPr bwMode="auto">
          <a:xfrm>
            <a:off x="539750" y="908720"/>
            <a:ext cx="8135938" cy="720725"/>
          </a:xfrm>
          <a:prstGeom prst="rect">
            <a:avLst/>
          </a:prstGeom>
          <a:noFill/>
          <a:ln w="9525">
            <a:noFill/>
            <a:miter lim="800000"/>
            <a:headEnd/>
            <a:tailEnd/>
          </a:ln>
          <a:effectLst/>
        </p:spPr>
        <p:txBody>
          <a:bodyPr lIns="0" tIns="0" rIns="0" bIns="0" anchor="ctr"/>
          <a:lstStyle/>
          <a:p>
            <a:pPr algn="ctr" eaLnBrk="1" hangingPunct="1"/>
            <a:r>
              <a:rPr lang="en-US" b="1" dirty="0" smtClean="0">
                <a:solidFill>
                  <a:schemeClr val="tx2"/>
                </a:solidFill>
              </a:rPr>
              <a:t>HEPS challenges the wisdom of the crowds: </a:t>
            </a:r>
          </a:p>
          <a:p>
            <a:pPr algn="ctr" eaLnBrk="1" hangingPunct="1"/>
            <a:r>
              <a:rPr lang="en-US" b="1" dirty="0" smtClean="0">
                <a:solidFill>
                  <a:schemeClr val="tx2"/>
                </a:solidFill>
              </a:rPr>
              <a:t>the PEAK-Box Game. Try it yourself!</a:t>
            </a:r>
            <a:endParaRPr lang="en-GB" b="1" dirty="0">
              <a:solidFill>
                <a:schemeClr val="tx2"/>
              </a:solidFill>
            </a:endParaRPr>
          </a:p>
        </p:txBody>
      </p:sp>
      <p:sp>
        <p:nvSpPr>
          <p:cNvPr id="394244" name="Rectangle 4"/>
          <p:cNvSpPr>
            <a:spLocks noChangeArrowheads="1"/>
          </p:cNvSpPr>
          <p:nvPr/>
        </p:nvSpPr>
        <p:spPr bwMode="auto">
          <a:xfrm>
            <a:off x="107950" y="6527800"/>
            <a:ext cx="4103688" cy="285750"/>
          </a:xfrm>
          <a:prstGeom prst="rect">
            <a:avLst/>
          </a:prstGeom>
          <a:noFill/>
          <a:ln w="9525">
            <a:noFill/>
            <a:miter lim="800000"/>
            <a:headEnd/>
            <a:tailEnd/>
          </a:ln>
          <a:effectLst/>
        </p:spPr>
        <p:txBody>
          <a:bodyPr lIns="0" tIns="0" rIns="0" bIns="0"/>
          <a:lstStyle/>
          <a:p>
            <a:pPr eaLnBrk="1" hangingPunct="1"/>
            <a:r>
              <a:rPr lang="en-GB" sz="1200" b="1"/>
              <a:t>Contact: </a:t>
            </a:r>
            <a:r>
              <a:rPr lang="de-CH" sz="1200" b="1">
                <a:solidFill>
                  <a:srgbClr val="006666"/>
                </a:solidFill>
              </a:rPr>
              <a:t>massimiliano.zappa@wsl.ch</a:t>
            </a:r>
          </a:p>
        </p:txBody>
      </p:sp>
      <p:sp>
        <p:nvSpPr>
          <p:cNvPr id="394252" name="Rectangle 12"/>
          <p:cNvSpPr>
            <a:spLocks noChangeArrowheads="1"/>
          </p:cNvSpPr>
          <p:nvPr/>
        </p:nvSpPr>
        <p:spPr bwMode="auto">
          <a:xfrm>
            <a:off x="899592" y="2551259"/>
            <a:ext cx="7632847" cy="2046714"/>
          </a:xfrm>
          <a:prstGeom prst="rect">
            <a:avLst/>
          </a:prstGeom>
          <a:noFill/>
          <a:ln w="9525">
            <a:noFill/>
            <a:miter lim="800000"/>
            <a:headEnd/>
            <a:tailEnd/>
          </a:ln>
          <a:effectLst/>
        </p:spPr>
        <p:txBody>
          <a:bodyPr wrap="square" anchor="ctr">
            <a:spAutoFit/>
          </a:bodyPr>
          <a:lstStyle/>
          <a:p>
            <a:pPr algn="ctr">
              <a:spcBef>
                <a:spcPts val="600"/>
              </a:spcBef>
            </a:pPr>
            <a:r>
              <a:rPr lang="de-CH" altLang="zh-CN" sz="2800" b="1" dirty="0" smtClean="0">
                <a:ea typeface="SimSun" pitchFamily="2" charset="-122"/>
              </a:rPr>
              <a:t>THE GAME IS OVER AND </a:t>
            </a:r>
          </a:p>
          <a:p>
            <a:pPr algn="ctr">
              <a:spcBef>
                <a:spcPts val="600"/>
              </a:spcBef>
            </a:pPr>
            <a:r>
              <a:rPr lang="de-CH" altLang="zh-CN" sz="2800" b="1" dirty="0" smtClean="0">
                <a:ea typeface="SimSun" pitchFamily="2" charset="-122"/>
              </a:rPr>
              <a:t>______________ HAS WON</a:t>
            </a:r>
          </a:p>
          <a:p>
            <a:pPr algn="ctr">
              <a:spcBef>
                <a:spcPts val="600"/>
              </a:spcBef>
            </a:pPr>
            <a:endParaRPr lang="de-CH" altLang="zh-CN" sz="2800" b="1" dirty="0" smtClean="0">
              <a:ea typeface="SimSun" pitchFamily="2" charset="-122"/>
            </a:endParaRPr>
          </a:p>
          <a:p>
            <a:pPr algn="ctr">
              <a:spcBef>
                <a:spcPts val="600"/>
              </a:spcBef>
            </a:pPr>
            <a:r>
              <a:rPr lang="de-CH" altLang="zh-CN" sz="2800" b="1" dirty="0" smtClean="0">
                <a:ea typeface="SimSun" pitchFamily="2" charset="-122"/>
              </a:rPr>
              <a:t>THANKS!</a:t>
            </a:r>
            <a:endParaRPr lang="sv-SE" altLang="zh-CN" sz="2400" b="1" dirty="0">
              <a:ea typeface="SimSun" pitchFamily="2" charset="-122"/>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5954" name="Picture 2" descr="File:Ovibos moschatus qtl3.jpg"/>
          <p:cNvPicPr>
            <a:picLocks noChangeAspect="1" noChangeArrowheads="1"/>
          </p:cNvPicPr>
          <p:nvPr/>
        </p:nvPicPr>
        <p:blipFill>
          <a:blip r:embed="rId3" cstate="print"/>
          <a:srcRect/>
          <a:stretch>
            <a:fillRect/>
          </a:stretch>
        </p:blipFill>
        <p:spPr bwMode="auto">
          <a:xfrm>
            <a:off x="179512" y="1628800"/>
            <a:ext cx="4643533" cy="3383976"/>
          </a:xfrm>
          <a:prstGeom prst="rect">
            <a:avLst/>
          </a:prstGeom>
          <a:noFill/>
        </p:spPr>
      </p:pic>
      <p:sp>
        <p:nvSpPr>
          <p:cNvPr id="779265" name="Rectangle 1"/>
          <p:cNvSpPr>
            <a:spLocks noChangeArrowheads="1"/>
          </p:cNvSpPr>
          <p:nvPr/>
        </p:nvSpPr>
        <p:spPr bwMode="auto">
          <a:xfrm>
            <a:off x="55138" y="76562"/>
            <a:ext cx="5702843" cy="400110"/>
          </a:xfrm>
          <a:prstGeom prst="rect">
            <a:avLst/>
          </a:prstGeom>
          <a:noFill/>
          <a:ln w="9525"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Galton F. 1907. </a:t>
            </a:r>
            <a:r>
              <a:rPr kumimoji="0" lang="en-US"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Vox</a:t>
            </a:r>
            <a:r>
              <a:rPr kumimoji="0" lang="en-US"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b="1"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populi</a:t>
            </a: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b="0" i="1"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Nature</a:t>
            </a: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75</a:t>
            </a:r>
            <a:r>
              <a:rPr kumimoji="0" lang="en-US"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450-451.</a:t>
            </a:r>
            <a:endParaRPr kumimoji="0" lang="en-US" sz="5400" b="0" i="0" u="none" strike="noStrike" cap="none" normalizeH="0" baseline="0" dirty="0" smtClean="0">
              <a:ln>
                <a:noFill/>
              </a:ln>
              <a:solidFill>
                <a:schemeClr val="tx1"/>
              </a:solidFill>
              <a:effectLst/>
              <a:latin typeface="Times New Roman" pitchFamily="18" charset="0"/>
            </a:endParaRPr>
          </a:p>
        </p:txBody>
      </p:sp>
      <p:pic>
        <p:nvPicPr>
          <p:cNvPr id="779266" name="Picture 2"/>
          <p:cNvPicPr>
            <a:picLocks noChangeAspect="1" noChangeArrowheads="1"/>
          </p:cNvPicPr>
          <p:nvPr/>
        </p:nvPicPr>
        <p:blipFill>
          <a:blip r:embed="rId4" cstate="print"/>
          <a:srcRect/>
          <a:stretch>
            <a:fillRect/>
          </a:stretch>
        </p:blipFill>
        <p:spPr bwMode="auto">
          <a:xfrm>
            <a:off x="5062067" y="1124744"/>
            <a:ext cx="3974429" cy="4618087"/>
          </a:xfrm>
          <a:prstGeom prst="rect">
            <a:avLst/>
          </a:prstGeom>
          <a:noFill/>
          <a:ln w="9525" cap="flat" cmpd="sng">
            <a:noFill/>
            <a:prstDash val="solid"/>
            <a:miter lim="800000"/>
            <a:headEnd/>
            <a:tailEnd/>
          </a:ln>
        </p:spPr>
      </p:pic>
      <p:sp>
        <p:nvSpPr>
          <p:cNvPr id="9" name="Rectangle 8"/>
          <p:cNvSpPr/>
          <p:nvPr/>
        </p:nvSpPr>
        <p:spPr>
          <a:xfrm>
            <a:off x="179512" y="5157192"/>
            <a:ext cx="4824536" cy="430887"/>
          </a:xfrm>
          <a:prstGeom prst="rect">
            <a:avLst/>
          </a:prstGeom>
        </p:spPr>
        <p:txBody>
          <a:bodyPr wrap="square">
            <a:spAutoFit/>
          </a:bodyPr>
          <a:lstStyle/>
          <a:p>
            <a:r>
              <a:rPr lang="en-US" sz="1100" dirty="0" err="1" smtClean="0"/>
              <a:t>Muskox</a:t>
            </a:r>
            <a:r>
              <a:rPr lang="en-US" sz="1100" dirty="0" smtClean="0"/>
              <a:t> (</a:t>
            </a:r>
            <a:r>
              <a:rPr lang="en-US" sz="1100" i="1" dirty="0" err="1" smtClean="0">
                <a:hlinkClick r:id="rId5" tooltip="Ovibos moschatus"/>
              </a:rPr>
              <a:t>Ovibos</a:t>
            </a:r>
            <a:r>
              <a:rPr lang="en-US" sz="1100" i="1" dirty="0" smtClean="0">
                <a:hlinkClick r:id="rId5" tooltip="Ovibos moschatus"/>
              </a:rPr>
              <a:t> </a:t>
            </a:r>
            <a:r>
              <a:rPr lang="en-US" sz="1100" i="1" dirty="0" err="1" smtClean="0">
                <a:hlinkClick r:id="rId5" tooltip="Ovibos moschatus"/>
              </a:rPr>
              <a:t>moschatus</a:t>
            </a:r>
            <a:r>
              <a:rPr lang="en-US" sz="1100" dirty="0" smtClean="0"/>
              <a:t>) in the </a:t>
            </a:r>
            <a:r>
              <a:rPr lang="en-US" sz="1100" dirty="0" err="1" smtClean="0"/>
              <a:t>Lüneburg</a:t>
            </a:r>
            <a:r>
              <a:rPr lang="en-US" sz="1100" dirty="0" smtClean="0"/>
              <a:t> Heath wildlife park, Germany.</a:t>
            </a:r>
          </a:p>
          <a:p>
            <a:r>
              <a:rPr lang="en-US" sz="1100" dirty="0" smtClean="0"/>
              <a:t>Source: http://en.wikipedia.org/wiki/File:Ovibos_moschatus_qtl3.jpg</a:t>
            </a:r>
            <a:endParaRPr lang="de-CH" sz="1100" dirty="0"/>
          </a:p>
        </p:txBody>
      </p:sp>
      <p:sp>
        <p:nvSpPr>
          <p:cNvPr id="7" name="Rechteck 6"/>
          <p:cNvSpPr/>
          <p:nvPr/>
        </p:nvSpPr>
        <p:spPr bwMode="auto">
          <a:xfrm>
            <a:off x="6012160" y="3789040"/>
            <a:ext cx="360040" cy="144016"/>
          </a:xfrm>
          <a:prstGeom prst="rect">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000" b="0" i="0" u="none" strike="noStrike" cap="none" normalizeH="0" baseline="0" smtClean="0">
              <a:ln>
                <a:noFill/>
              </a:ln>
              <a:solidFill>
                <a:schemeClr val="tx1"/>
              </a:solidFill>
              <a:effectLst/>
              <a:latin typeface="Tahoma" pitchFamily="34" charset="0"/>
            </a:endParaRPr>
          </a:p>
        </p:txBody>
      </p:sp>
      <p:sp>
        <p:nvSpPr>
          <p:cNvPr id="8" name="Rechteck 7"/>
          <p:cNvSpPr/>
          <p:nvPr/>
        </p:nvSpPr>
        <p:spPr bwMode="auto">
          <a:xfrm>
            <a:off x="6892190" y="5613093"/>
            <a:ext cx="288000" cy="144016"/>
          </a:xfrm>
          <a:prstGeom prst="rect">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000" b="0" i="0" u="none" strike="noStrike" cap="none" normalizeH="0" baseline="0" smtClean="0">
              <a:ln>
                <a:noFill/>
              </a:ln>
              <a:solidFill>
                <a:schemeClr val="tx1"/>
              </a:solidFill>
              <a:effectLst/>
              <a:latin typeface="Tahoma" pitchFamily="34" charset="0"/>
            </a:endParaRPr>
          </a:p>
        </p:txBody>
      </p:sp>
      <p:sp>
        <p:nvSpPr>
          <p:cNvPr id="10" name="Textfeld 9"/>
          <p:cNvSpPr txBox="1"/>
          <p:nvPr/>
        </p:nvSpPr>
        <p:spPr>
          <a:xfrm>
            <a:off x="5364088" y="6021288"/>
            <a:ext cx="3205365" cy="400110"/>
          </a:xfrm>
          <a:prstGeom prst="rect">
            <a:avLst/>
          </a:prstGeom>
          <a:noFill/>
        </p:spPr>
        <p:txBody>
          <a:bodyPr wrap="none" rtlCol="0">
            <a:spAutoFit/>
          </a:bodyPr>
          <a:lstStyle/>
          <a:p>
            <a:r>
              <a:rPr lang="de-CH" dirty="0" smtClean="0"/>
              <a:t>Error </a:t>
            </a:r>
            <a:r>
              <a:rPr lang="de-CH" dirty="0" err="1" smtClean="0"/>
              <a:t>of</a:t>
            </a:r>
            <a:r>
              <a:rPr lang="de-CH" dirty="0" smtClean="0"/>
              <a:t> </a:t>
            </a:r>
            <a:r>
              <a:rPr lang="de-CH" dirty="0" err="1" smtClean="0"/>
              <a:t>the</a:t>
            </a:r>
            <a:r>
              <a:rPr lang="de-CH" dirty="0" smtClean="0"/>
              <a:t> </a:t>
            </a:r>
            <a:r>
              <a:rPr lang="de-CH" dirty="0" err="1" smtClean="0"/>
              <a:t>crowd</a:t>
            </a:r>
            <a:r>
              <a:rPr lang="de-CH" dirty="0" smtClean="0"/>
              <a:t> &lt; 0.8%</a:t>
            </a:r>
            <a:endParaRPr lang="de-CH"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9265" name="Rectangle 1"/>
          <p:cNvSpPr>
            <a:spLocks noChangeArrowheads="1"/>
          </p:cNvSpPr>
          <p:nvPr/>
        </p:nvSpPr>
        <p:spPr bwMode="auto">
          <a:xfrm>
            <a:off x="55138" y="15587"/>
            <a:ext cx="5924892" cy="646331"/>
          </a:xfrm>
          <a:prstGeom prst="rect">
            <a:avLst/>
          </a:prstGeom>
          <a:noFill/>
          <a:ln w="9525"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pPr lvl="0">
              <a:tabLst>
                <a:tab pos="1168400" algn="l"/>
              </a:tabLst>
            </a:pPr>
            <a:r>
              <a:rPr lang="en-US" dirty="0">
                <a:solidFill>
                  <a:srgbClr val="000000"/>
                </a:solidFill>
                <a:latin typeface="Arial" pitchFamily="34" charset="0"/>
                <a:ea typeface="Times New Roman" pitchFamily="18" charset="0"/>
                <a:cs typeface="Arial" pitchFamily="34" charset="0"/>
              </a:rPr>
              <a:t>Ignoring the Wisdom of </a:t>
            </a:r>
            <a:r>
              <a:rPr lang="en-US" dirty="0" smtClean="0">
                <a:solidFill>
                  <a:srgbClr val="000000"/>
                </a:solidFill>
                <a:latin typeface="Arial" pitchFamily="34" charset="0"/>
                <a:ea typeface="Times New Roman" pitchFamily="18" charset="0"/>
                <a:cs typeface="Arial" pitchFamily="34" charset="0"/>
              </a:rPr>
              <a:t>Crowds?</a:t>
            </a:r>
          </a:p>
          <a:p>
            <a:pPr lvl="0">
              <a:tabLst>
                <a:tab pos="1168400" algn="l"/>
              </a:tabLst>
            </a:pPr>
            <a:r>
              <a:rPr lang="en-US" sz="1600" dirty="0" smtClean="0">
                <a:solidFill>
                  <a:srgbClr val="000000"/>
                </a:solidFill>
                <a:latin typeface="Arial" pitchFamily="34" charset="0"/>
                <a:ea typeface="Times New Roman" pitchFamily="18" charset="0"/>
                <a:cs typeface="Arial" pitchFamily="34" charset="0"/>
              </a:rPr>
              <a:t>http</a:t>
            </a:r>
            <a:r>
              <a:rPr lang="en-US" sz="1600" dirty="0">
                <a:solidFill>
                  <a:srgbClr val="000000"/>
                </a:solidFill>
                <a:latin typeface="Arial" pitchFamily="34" charset="0"/>
                <a:ea typeface="Times New Roman" pitchFamily="18" charset="0"/>
                <a:cs typeface="Arial" pitchFamily="34" charset="0"/>
              </a:rPr>
              <a:t>://blog.asmartbear.com/ignoring-the-wisdom-of-crowds.html</a:t>
            </a:r>
            <a:endParaRPr kumimoji="0" lang="en-US" sz="4400" b="0" i="0" u="none" strike="noStrike" cap="none" normalizeH="0" baseline="0" dirty="0" smtClean="0">
              <a:ln>
                <a:noFill/>
              </a:ln>
              <a:solidFill>
                <a:schemeClr val="tx1"/>
              </a:solidFill>
              <a:effectLst/>
              <a:latin typeface="Times New Roman" pitchFamily="18" charset="0"/>
            </a:endParaRPr>
          </a:p>
        </p:txBody>
      </p:sp>
      <p:pic>
        <p:nvPicPr>
          <p:cNvPr id="785414" name="Picture 6" descr="http://edninjablog.com/wp-content/uploads/2013/03/who-wants.jpg"/>
          <p:cNvPicPr>
            <a:picLocks noChangeAspect="1" noChangeArrowheads="1"/>
          </p:cNvPicPr>
          <p:nvPr/>
        </p:nvPicPr>
        <p:blipFill>
          <a:blip r:embed="rId3" cstate="print"/>
          <a:srcRect/>
          <a:stretch>
            <a:fillRect/>
          </a:stretch>
        </p:blipFill>
        <p:spPr bwMode="auto">
          <a:xfrm>
            <a:off x="1043608" y="975319"/>
            <a:ext cx="7115175" cy="5334001"/>
          </a:xfrm>
          <a:prstGeom prst="rect">
            <a:avLst/>
          </a:prstGeom>
          <a:noFill/>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502024" y="2132856"/>
            <a:ext cx="6462464" cy="2862322"/>
          </a:xfrm>
          <a:prstGeom prst="rect">
            <a:avLst/>
          </a:prstGeom>
        </p:spPr>
        <p:txBody>
          <a:bodyPr wrap="square">
            <a:spAutoFit/>
          </a:bodyPr>
          <a:lstStyle/>
          <a:p>
            <a:r>
              <a:rPr lang="en-US" b="1" dirty="0" smtClean="0"/>
              <a:t>Who Wants to be a Millionaire</a:t>
            </a:r>
          </a:p>
          <a:p>
            <a:endParaRPr lang="en-US" dirty="0" smtClean="0"/>
          </a:p>
          <a:p>
            <a:pPr>
              <a:buFont typeface="Arial" pitchFamily="34" charset="0"/>
              <a:buChar char="•"/>
            </a:pPr>
            <a:r>
              <a:rPr lang="en-US" dirty="0" smtClean="0"/>
              <a:t> Audience is correct in 91 % of the time.</a:t>
            </a:r>
          </a:p>
          <a:p>
            <a:endParaRPr lang="en-US" sz="1000" dirty="0" smtClean="0"/>
          </a:p>
          <a:p>
            <a:pPr>
              <a:buFont typeface="Arial" pitchFamily="34" charset="0"/>
              <a:buChar char="•"/>
            </a:pPr>
            <a:r>
              <a:rPr lang="en-US" dirty="0" smtClean="0"/>
              <a:t> Questions from all domains and ranges of difficulty</a:t>
            </a:r>
          </a:p>
          <a:p>
            <a:endParaRPr lang="en-US" sz="1000" dirty="0" smtClean="0"/>
          </a:p>
          <a:p>
            <a:pPr>
              <a:buFont typeface="Arial" pitchFamily="34" charset="0"/>
              <a:buChar char="•"/>
              <a:tabLst>
                <a:tab pos="182563" algn="l"/>
              </a:tabLst>
            </a:pPr>
            <a:r>
              <a:rPr lang="en-US" dirty="0" smtClean="0"/>
              <a:t> 	Poll from a random group of people (200) who 	happen to spend a weekday afternoon in a TV</a:t>
            </a:r>
            <a:r>
              <a:rPr lang="en-US" dirty="0"/>
              <a:t> </a:t>
            </a:r>
            <a:r>
              <a:rPr lang="en-US" dirty="0" smtClean="0"/>
              <a:t>studio.</a:t>
            </a:r>
          </a:p>
          <a:p>
            <a:endParaRPr lang="en-US" dirty="0" smtClean="0"/>
          </a:p>
          <a:p>
            <a:endParaRPr lang="de-CH" dirty="0"/>
          </a:p>
        </p:txBody>
      </p:sp>
      <p:sp>
        <p:nvSpPr>
          <p:cNvPr id="779265" name="Rectangle 1"/>
          <p:cNvSpPr>
            <a:spLocks noChangeArrowheads="1"/>
          </p:cNvSpPr>
          <p:nvPr/>
        </p:nvSpPr>
        <p:spPr bwMode="auto">
          <a:xfrm>
            <a:off x="55138" y="15587"/>
            <a:ext cx="5924892" cy="646331"/>
          </a:xfrm>
          <a:prstGeom prst="rect">
            <a:avLst/>
          </a:prstGeom>
          <a:noFill/>
          <a:ln w="9525"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pPr lvl="0">
              <a:tabLst>
                <a:tab pos="1168400" algn="l"/>
              </a:tabLst>
            </a:pPr>
            <a:r>
              <a:rPr lang="en-US" dirty="0">
                <a:solidFill>
                  <a:srgbClr val="000000"/>
                </a:solidFill>
                <a:latin typeface="Arial" pitchFamily="34" charset="0"/>
                <a:ea typeface="Times New Roman" pitchFamily="18" charset="0"/>
                <a:cs typeface="Arial" pitchFamily="34" charset="0"/>
              </a:rPr>
              <a:t>Ignoring the Wisdom of </a:t>
            </a:r>
            <a:r>
              <a:rPr lang="en-US" dirty="0" smtClean="0">
                <a:solidFill>
                  <a:srgbClr val="000000"/>
                </a:solidFill>
                <a:latin typeface="Arial" pitchFamily="34" charset="0"/>
                <a:ea typeface="Times New Roman" pitchFamily="18" charset="0"/>
                <a:cs typeface="Arial" pitchFamily="34" charset="0"/>
              </a:rPr>
              <a:t>Crowds?</a:t>
            </a:r>
          </a:p>
          <a:p>
            <a:pPr lvl="0">
              <a:tabLst>
                <a:tab pos="1168400" algn="l"/>
              </a:tabLst>
            </a:pPr>
            <a:r>
              <a:rPr lang="en-US" sz="1600" dirty="0" smtClean="0">
                <a:solidFill>
                  <a:srgbClr val="000000"/>
                </a:solidFill>
                <a:latin typeface="Arial" pitchFamily="34" charset="0"/>
                <a:ea typeface="Times New Roman" pitchFamily="18" charset="0"/>
                <a:cs typeface="Arial" pitchFamily="34" charset="0"/>
              </a:rPr>
              <a:t>http</a:t>
            </a:r>
            <a:r>
              <a:rPr lang="en-US" sz="1600" dirty="0">
                <a:solidFill>
                  <a:srgbClr val="000000"/>
                </a:solidFill>
                <a:latin typeface="Arial" pitchFamily="34" charset="0"/>
                <a:ea typeface="Times New Roman" pitchFamily="18" charset="0"/>
                <a:cs typeface="Arial" pitchFamily="34" charset="0"/>
              </a:rPr>
              <a:t>://blog.asmartbear.com/ignoring-the-wisdom-of-crowds.html</a:t>
            </a:r>
            <a:endParaRPr kumimoji="0" lang="en-US" sz="4400" b="0" i="0" u="none" strike="noStrike" cap="none" normalizeH="0" baseline="0" dirty="0" smtClean="0">
              <a:ln>
                <a:noFill/>
              </a:ln>
              <a:solidFill>
                <a:schemeClr val="tx1"/>
              </a:solidFill>
              <a:effectLst/>
              <a:latin typeface="Times New Roman" pitchFamily="18" charset="0"/>
            </a:endParaRPr>
          </a:p>
        </p:txBody>
      </p:sp>
      <p:pic>
        <p:nvPicPr>
          <p:cNvPr id="785410" name="Picture 2" descr="http://blog.asmartbear.com/wp-content/ss-images/millionaire-votes.jpg"/>
          <p:cNvPicPr>
            <a:picLocks noChangeAspect="1" noChangeArrowheads="1"/>
          </p:cNvPicPr>
          <p:nvPr/>
        </p:nvPicPr>
        <p:blipFill>
          <a:blip r:embed="rId3" cstate="print"/>
          <a:srcRect/>
          <a:stretch>
            <a:fillRect/>
          </a:stretch>
        </p:blipFill>
        <p:spPr bwMode="auto">
          <a:xfrm>
            <a:off x="251520" y="2073001"/>
            <a:ext cx="1914525" cy="2724151"/>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30163" y="53975"/>
            <a:ext cx="7781925" cy="782638"/>
          </a:xfrm>
          <a:prstGeom prst="rect">
            <a:avLst/>
          </a:prstGeom>
          <a:noFill/>
          <a:ln w="9525">
            <a:noFill/>
            <a:miter lim="800000"/>
            <a:headEnd/>
            <a:tailEnd/>
          </a:ln>
        </p:spPr>
        <p:txBody>
          <a:bodyPr/>
          <a:lstStyle/>
          <a:p>
            <a:pPr eaLnBrk="1" hangingPunct="1"/>
            <a:r>
              <a:rPr lang="de-CH" b="1" dirty="0" err="1" smtClean="0">
                <a:solidFill>
                  <a:schemeClr val="tx2"/>
                </a:solidFill>
              </a:rPr>
              <a:t>Hydrological</a:t>
            </a:r>
            <a:r>
              <a:rPr lang="de-CH" b="1" dirty="0" smtClean="0">
                <a:solidFill>
                  <a:schemeClr val="tx2"/>
                </a:solidFill>
              </a:rPr>
              <a:t> Ensemble </a:t>
            </a:r>
            <a:r>
              <a:rPr lang="de-CH" b="1" dirty="0" err="1" smtClean="0">
                <a:solidFill>
                  <a:schemeClr val="tx2"/>
                </a:solidFill>
              </a:rPr>
              <a:t>Predictions</a:t>
            </a:r>
            <a:endParaRPr lang="de-CH" b="1" dirty="0">
              <a:solidFill>
                <a:schemeClr val="tx2"/>
              </a:solidFill>
            </a:endParaRPr>
          </a:p>
        </p:txBody>
      </p:sp>
      <p:pic>
        <p:nvPicPr>
          <p:cNvPr id="4" name="Picture 3" descr="2008071200_prevah_cleps_CH_2020"/>
          <p:cNvPicPr>
            <a:picLocks noChangeAspect="1" noChangeArrowheads="1"/>
          </p:cNvPicPr>
          <p:nvPr/>
        </p:nvPicPr>
        <p:blipFill>
          <a:blip r:embed="rId3" cstate="print"/>
          <a:srcRect/>
          <a:stretch>
            <a:fillRect/>
          </a:stretch>
        </p:blipFill>
        <p:spPr bwMode="auto">
          <a:xfrm>
            <a:off x="358775" y="836712"/>
            <a:ext cx="8637588" cy="4319588"/>
          </a:xfrm>
          <a:prstGeom prst="rect">
            <a:avLst/>
          </a:prstGeom>
          <a:noFill/>
        </p:spPr>
      </p:pic>
      <p:sp>
        <p:nvSpPr>
          <p:cNvPr id="5" name="Rectangle 2"/>
          <p:cNvSpPr>
            <a:spLocks noChangeArrowheads="1"/>
          </p:cNvSpPr>
          <p:nvPr/>
        </p:nvSpPr>
        <p:spPr bwMode="auto">
          <a:xfrm>
            <a:off x="750515" y="5085184"/>
            <a:ext cx="7781925" cy="1440160"/>
          </a:xfrm>
          <a:prstGeom prst="rect">
            <a:avLst/>
          </a:prstGeom>
          <a:noFill/>
          <a:ln w="9525">
            <a:noFill/>
            <a:miter lim="800000"/>
            <a:headEnd/>
            <a:tailEnd/>
          </a:ln>
        </p:spPr>
        <p:txBody>
          <a:bodyPr/>
          <a:lstStyle/>
          <a:p>
            <a:pPr algn="ctr" eaLnBrk="1" hangingPunct="1"/>
            <a:r>
              <a:rPr lang="de-CH" b="1" dirty="0" smtClean="0">
                <a:solidFill>
                  <a:schemeClr val="tx2"/>
                </a:solidFill>
              </a:rPr>
              <a:t>Also a </a:t>
            </a:r>
            <a:r>
              <a:rPr lang="de-CH" b="1" dirty="0" err="1" smtClean="0">
                <a:solidFill>
                  <a:schemeClr val="tx2"/>
                </a:solidFill>
              </a:rPr>
              <a:t>kind</a:t>
            </a:r>
            <a:r>
              <a:rPr lang="de-CH" b="1" dirty="0" smtClean="0">
                <a:solidFill>
                  <a:schemeClr val="tx2"/>
                </a:solidFill>
              </a:rPr>
              <a:t> </a:t>
            </a:r>
            <a:r>
              <a:rPr lang="de-CH" b="1" dirty="0" err="1" smtClean="0">
                <a:solidFill>
                  <a:schemeClr val="tx2"/>
                </a:solidFill>
              </a:rPr>
              <a:t>of</a:t>
            </a:r>
            <a:r>
              <a:rPr lang="de-CH" b="1" dirty="0" smtClean="0">
                <a:solidFill>
                  <a:schemeClr val="tx2"/>
                </a:solidFill>
              </a:rPr>
              <a:t> </a:t>
            </a:r>
            <a:r>
              <a:rPr lang="de-CH" b="1" dirty="0" smtClean="0">
                <a:solidFill>
                  <a:schemeClr val="tx2"/>
                </a:solidFill>
              </a:rPr>
              <a:t>„</a:t>
            </a:r>
            <a:r>
              <a:rPr lang="de-CH" b="1" dirty="0" err="1" smtClean="0">
                <a:solidFill>
                  <a:schemeClr val="tx2"/>
                </a:solidFill>
              </a:rPr>
              <a:t>Wisdom</a:t>
            </a:r>
            <a:r>
              <a:rPr lang="de-CH" b="1" dirty="0" smtClean="0">
                <a:solidFill>
                  <a:schemeClr val="tx2"/>
                </a:solidFill>
              </a:rPr>
              <a:t> </a:t>
            </a:r>
            <a:r>
              <a:rPr lang="de-CH" b="1" dirty="0" smtClean="0">
                <a:solidFill>
                  <a:schemeClr val="tx2"/>
                </a:solidFill>
              </a:rPr>
              <a:t>of </a:t>
            </a:r>
            <a:r>
              <a:rPr lang="de-CH" b="1" dirty="0" err="1" smtClean="0">
                <a:solidFill>
                  <a:schemeClr val="tx2"/>
                </a:solidFill>
              </a:rPr>
              <a:t>the</a:t>
            </a:r>
            <a:r>
              <a:rPr lang="de-CH" b="1" dirty="0" smtClean="0">
                <a:solidFill>
                  <a:schemeClr val="tx2"/>
                </a:solidFill>
              </a:rPr>
              <a:t> </a:t>
            </a:r>
            <a:r>
              <a:rPr lang="de-CH" b="1" dirty="0" err="1" smtClean="0">
                <a:solidFill>
                  <a:schemeClr val="tx2"/>
                </a:solidFill>
              </a:rPr>
              <a:t>Crowds</a:t>
            </a:r>
            <a:r>
              <a:rPr lang="de-CH" b="1" dirty="0" smtClean="0">
                <a:solidFill>
                  <a:schemeClr val="tx2"/>
                </a:solidFill>
              </a:rPr>
              <a:t>“</a:t>
            </a:r>
          </a:p>
          <a:p>
            <a:pPr algn="ctr" eaLnBrk="1" hangingPunct="1"/>
            <a:endParaRPr lang="de-CH" b="1" dirty="0" smtClean="0">
              <a:solidFill>
                <a:schemeClr val="tx2"/>
              </a:solidFill>
            </a:endParaRPr>
          </a:p>
          <a:p>
            <a:pPr algn="ctr" eaLnBrk="1" hangingPunct="1"/>
            <a:r>
              <a:rPr lang="en-GB" dirty="0" smtClean="0"/>
              <a:t>Does a crowd of members have more </a:t>
            </a:r>
          </a:p>
          <a:p>
            <a:pPr algn="ctr" eaLnBrk="1" hangingPunct="1"/>
            <a:r>
              <a:rPr lang="en-GB" dirty="0" smtClean="0"/>
              <a:t>wisdom than a single valued forecast?</a:t>
            </a:r>
            <a:endParaRPr lang="de-CH" b="1" dirty="0">
              <a:solidFill>
                <a:schemeClr val="tx2"/>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30163" y="53975"/>
            <a:ext cx="7781925" cy="782638"/>
          </a:xfrm>
          <a:prstGeom prst="rect">
            <a:avLst/>
          </a:prstGeom>
          <a:noFill/>
          <a:ln w="9525">
            <a:noFill/>
            <a:miter lim="800000"/>
            <a:headEnd/>
            <a:tailEnd/>
          </a:ln>
        </p:spPr>
        <p:txBody>
          <a:bodyPr/>
          <a:lstStyle/>
          <a:p>
            <a:pPr eaLnBrk="1" hangingPunct="1"/>
            <a:r>
              <a:rPr lang="de-CH" b="1" dirty="0" err="1" smtClean="0">
                <a:solidFill>
                  <a:schemeClr val="tx2"/>
                </a:solidFill>
              </a:rPr>
              <a:t>The</a:t>
            </a:r>
            <a:r>
              <a:rPr lang="de-CH" b="1" dirty="0" smtClean="0">
                <a:solidFill>
                  <a:schemeClr val="tx2"/>
                </a:solidFill>
              </a:rPr>
              <a:t> </a:t>
            </a:r>
            <a:r>
              <a:rPr lang="de-CH" b="1" dirty="0" err="1" smtClean="0">
                <a:solidFill>
                  <a:schemeClr val="tx2"/>
                </a:solidFill>
              </a:rPr>
              <a:t>Game</a:t>
            </a:r>
            <a:endParaRPr lang="de-CH" b="1" dirty="0">
              <a:solidFill>
                <a:schemeClr val="tx2"/>
              </a:solidFill>
            </a:endParaRPr>
          </a:p>
        </p:txBody>
      </p:sp>
      <p:sp>
        <p:nvSpPr>
          <p:cNvPr id="3" name="Rectangle 5"/>
          <p:cNvSpPr>
            <a:spLocks noChangeArrowheads="1"/>
          </p:cNvSpPr>
          <p:nvPr/>
        </p:nvSpPr>
        <p:spPr bwMode="auto">
          <a:xfrm>
            <a:off x="1187450" y="5733182"/>
            <a:ext cx="7345363" cy="400110"/>
          </a:xfrm>
          <a:prstGeom prst="rect">
            <a:avLst/>
          </a:prstGeom>
          <a:noFill/>
          <a:ln w="9525">
            <a:noFill/>
            <a:miter lim="800000"/>
            <a:headEnd/>
            <a:tailEnd/>
          </a:ln>
          <a:effectLst/>
        </p:spPr>
        <p:txBody>
          <a:bodyPr>
            <a:spAutoFit/>
          </a:bodyPr>
          <a:lstStyle/>
          <a:p>
            <a:pPr>
              <a:spcAft>
                <a:spcPts val="400"/>
              </a:spcAft>
            </a:pPr>
            <a:r>
              <a:rPr lang="de-CH" altLang="zh-CN" b="1" dirty="0" err="1">
                <a:ea typeface="SimSun" pitchFamily="2" charset="-122"/>
              </a:rPr>
              <a:t>How</a:t>
            </a:r>
            <a:r>
              <a:rPr lang="de-CH" altLang="zh-CN" b="1" dirty="0">
                <a:ea typeface="SimSun" pitchFamily="2" charset="-122"/>
              </a:rPr>
              <a:t> </a:t>
            </a:r>
            <a:r>
              <a:rPr lang="de-CH" altLang="zh-CN" b="1" dirty="0" err="1">
                <a:ea typeface="SimSun" pitchFamily="2" charset="-122"/>
              </a:rPr>
              <a:t>big</a:t>
            </a:r>
            <a:r>
              <a:rPr lang="de-CH" altLang="zh-CN" b="1" dirty="0">
                <a:ea typeface="SimSun" pitchFamily="2" charset="-122"/>
              </a:rPr>
              <a:t> will </a:t>
            </a:r>
            <a:r>
              <a:rPr lang="de-CH" altLang="zh-CN" b="1" dirty="0" err="1" smtClean="0">
                <a:ea typeface="SimSun" pitchFamily="2" charset="-122"/>
              </a:rPr>
              <a:t>the</a:t>
            </a:r>
            <a:r>
              <a:rPr lang="de-CH" altLang="zh-CN" b="1" dirty="0" smtClean="0">
                <a:ea typeface="SimSun" pitchFamily="2" charset="-122"/>
              </a:rPr>
              <a:t> </a:t>
            </a:r>
            <a:r>
              <a:rPr lang="de-CH" altLang="zh-CN" b="1" dirty="0" err="1" smtClean="0">
                <a:ea typeface="SimSun" pitchFamily="2" charset="-122"/>
              </a:rPr>
              <a:t>observed</a:t>
            </a:r>
            <a:r>
              <a:rPr lang="de-CH" altLang="zh-CN" b="1" dirty="0" smtClean="0">
                <a:ea typeface="SimSun" pitchFamily="2" charset="-122"/>
              </a:rPr>
              <a:t> </a:t>
            </a:r>
            <a:r>
              <a:rPr lang="de-CH" altLang="zh-CN" b="1" dirty="0" err="1" smtClean="0">
                <a:ea typeface="SimSun" pitchFamily="2" charset="-122"/>
              </a:rPr>
              <a:t>peak</a:t>
            </a:r>
            <a:r>
              <a:rPr lang="de-CH" altLang="zh-CN" b="1" dirty="0" smtClean="0">
                <a:ea typeface="SimSun" pitchFamily="2" charset="-122"/>
              </a:rPr>
              <a:t> </a:t>
            </a:r>
            <a:r>
              <a:rPr lang="de-CH" altLang="zh-CN" b="1" dirty="0" err="1">
                <a:ea typeface="SimSun" pitchFamily="2" charset="-122"/>
              </a:rPr>
              <a:t>discharge</a:t>
            </a:r>
            <a:r>
              <a:rPr lang="de-CH" altLang="zh-CN" b="1" dirty="0">
                <a:ea typeface="SimSun" pitchFamily="2" charset="-122"/>
              </a:rPr>
              <a:t> </a:t>
            </a:r>
            <a:r>
              <a:rPr lang="de-CH" altLang="zh-CN" b="1" dirty="0" err="1" smtClean="0">
                <a:ea typeface="SimSun" pitchFamily="2" charset="-122"/>
              </a:rPr>
              <a:t>be</a:t>
            </a:r>
            <a:r>
              <a:rPr lang="de-CH" altLang="zh-CN" b="1" dirty="0" smtClean="0">
                <a:ea typeface="SimSun" pitchFamily="2" charset="-122"/>
              </a:rPr>
              <a:t>?</a:t>
            </a:r>
            <a:endParaRPr lang="de-CH" altLang="zh-CN" b="1" dirty="0">
              <a:ea typeface="SimSun" pitchFamily="2" charset="-122"/>
            </a:endParaRPr>
          </a:p>
        </p:txBody>
      </p:sp>
      <p:sp>
        <p:nvSpPr>
          <p:cNvPr id="4" name="Rectangle 6"/>
          <p:cNvSpPr>
            <a:spLocks noChangeArrowheads="1"/>
          </p:cNvSpPr>
          <p:nvPr/>
        </p:nvSpPr>
        <p:spPr bwMode="auto">
          <a:xfrm>
            <a:off x="1187450" y="6128469"/>
            <a:ext cx="7345363" cy="396875"/>
          </a:xfrm>
          <a:prstGeom prst="rect">
            <a:avLst/>
          </a:prstGeom>
          <a:noFill/>
          <a:ln w="9525">
            <a:noFill/>
            <a:miter lim="800000"/>
            <a:headEnd/>
            <a:tailEnd/>
          </a:ln>
          <a:effectLst/>
        </p:spPr>
        <p:txBody>
          <a:bodyPr>
            <a:spAutoFit/>
          </a:bodyPr>
          <a:lstStyle/>
          <a:p>
            <a:pPr>
              <a:spcAft>
                <a:spcPts val="400"/>
              </a:spcAft>
            </a:pPr>
            <a:r>
              <a:rPr lang="de-CH" altLang="zh-CN" b="1" dirty="0">
                <a:ea typeface="SimSun" pitchFamily="2" charset="-122"/>
              </a:rPr>
              <a:t>At </a:t>
            </a:r>
            <a:r>
              <a:rPr lang="de-CH" altLang="zh-CN" b="1" dirty="0" err="1" smtClean="0">
                <a:ea typeface="SimSun" pitchFamily="2" charset="-122"/>
              </a:rPr>
              <a:t>what</a:t>
            </a:r>
            <a:r>
              <a:rPr lang="de-CH" altLang="zh-CN" b="1" dirty="0" smtClean="0">
                <a:ea typeface="SimSun" pitchFamily="2" charset="-122"/>
              </a:rPr>
              <a:t> time </a:t>
            </a:r>
            <a:r>
              <a:rPr lang="de-CH" altLang="zh-CN" b="1" dirty="0">
                <a:ea typeface="SimSun" pitchFamily="2" charset="-122"/>
              </a:rPr>
              <a:t>will </a:t>
            </a:r>
            <a:r>
              <a:rPr lang="de-CH" altLang="zh-CN" b="1" dirty="0" err="1">
                <a:ea typeface="SimSun" pitchFamily="2" charset="-122"/>
              </a:rPr>
              <a:t>the</a:t>
            </a:r>
            <a:r>
              <a:rPr lang="de-CH" altLang="zh-CN" b="1" dirty="0">
                <a:ea typeface="SimSun" pitchFamily="2" charset="-122"/>
              </a:rPr>
              <a:t> </a:t>
            </a:r>
            <a:r>
              <a:rPr lang="de-CH" altLang="zh-CN" b="1" dirty="0" err="1">
                <a:ea typeface="SimSun" pitchFamily="2" charset="-122"/>
              </a:rPr>
              <a:t>peak</a:t>
            </a:r>
            <a:r>
              <a:rPr lang="de-CH" altLang="zh-CN" b="1" dirty="0">
                <a:ea typeface="SimSun" pitchFamily="2" charset="-122"/>
              </a:rPr>
              <a:t> </a:t>
            </a:r>
            <a:r>
              <a:rPr lang="de-CH" altLang="zh-CN" b="1" dirty="0" err="1">
                <a:ea typeface="SimSun" pitchFamily="2" charset="-122"/>
              </a:rPr>
              <a:t>discharge</a:t>
            </a:r>
            <a:r>
              <a:rPr lang="de-CH" altLang="zh-CN" b="1" dirty="0">
                <a:ea typeface="SimSun" pitchFamily="2" charset="-122"/>
              </a:rPr>
              <a:t> </a:t>
            </a:r>
            <a:r>
              <a:rPr lang="de-CH" altLang="zh-CN" b="1" dirty="0" err="1">
                <a:ea typeface="SimSun" pitchFamily="2" charset="-122"/>
              </a:rPr>
              <a:t>occur</a:t>
            </a:r>
            <a:r>
              <a:rPr lang="de-CH" altLang="zh-CN" b="1" dirty="0">
                <a:ea typeface="SimSun" pitchFamily="2" charset="-122"/>
              </a:rPr>
              <a:t>?</a:t>
            </a:r>
          </a:p>
        </p:txBody>
      </p:sp>
      <p:pic>
        <p:nvPicPr>
          <p:cNvPr id="1026" name="Picture 2" descr="N:\gebhyd\3_Hyv\projekte\liechti\peakbox_game\pics\2013042501_leps\2013042501_leps_2605.png"/>
          <p:cNvPicPr>
            <a:picLocks noChangeAspect="1" noChangeArrowheads="1"/>
          </p:cNvPicPr>
          <p:nvPr/>
        </p:nvPicPr>
        <p:blipFill>
          <a:blip r:embed="rId3" cstate="print"/>
          <a:srcRect/>
          <a:stretch>
            <a:fillRect/>
          </a:stretch>
        </p:blipFill>
        <p:spPr bwMode="auto">
          <a:xfrm>
            <a:off x="914400" y="1600200"/>
            <a:ext cx="7315200" cy="3657600"/>
          </a:xfrm>
          <a:prstGeom prst="rect">
            <a:avLst/>
          </a:prstGeom>
          <a:noFill/>
        </p:spPr>
      </p:pic>
      <p:grpSp>
        <p:nvGrpSpPr>
          <p:cNvPr id="16" name="Group 15"/>
          <p:cNvGrpSpPr/>
          <p:nvPr/>
        </p:nvGrpSpPr>
        <p:grpSpPr>
          <a:xfrm>
            <a:off x="5652120" y="1064930"/>
            <a:ext cx="2304256" cy="2796118"/>
            <a:chOff x="5652120" y="1064930"/>
            <a:chExt cx="2304256" cy="2796118"/>
          </a:xfrm>
        </p:grpSpPr>
        <p:sp>
          <p:nvSpPr>
            <p:cNvPr id="8" name="TextBox 7"/>
            <p:cNvSpPr txBox="1"/>
            <p:nvPr/>
          </p:nvSpPr>
          <p:spPr>
            <a:xfrm>
              <a:off x="5688511" y="1064930"/>
              <a:ext cx="2267865" cy="707886"/>
            </a:xfrm>
            <a:prstGeom prst="rect">
              <a:avLst/>
            </a:prstGeom>
            <a:noFill/>
          </p:spPr>
          <p:txBody>
            <a:bodyPr wrap="none" rtlCol="0">
              <a:spAutoFit/>
            </a:bodyPr>
            <a:lstStyle/>
            <a:p>
              <a:r>
                <a:rPr lang="de-CH" dirty="0" err="1" smtClean="0"/>
                <a:t>You</a:t>
              </a:r>
              <a:r>
                <a:rPr lang="de-CH" dirty="0" smtClean="0"/>
                <a:t> </a:t>
              </a:r>
              <a:r>
                <a:rPr lang="de-CH" dirty="0" err="1" smtClean="0"/>
                <a:t>need</a:t>
              </a:r>
              <a:r>
                <a:rPr lang="de-CH" dirty="0" smtClean="0"/>
                <a:t> a </a:t>
              </a:r>
              <a:r>
                <a:rPr lang="de-CH" dirty="0" err="1" smtClean="0"/>
                <a:t>pencil</a:t>
              </a:r>
              <a:r>
                <a:rPr lang="de-CH" dirty="0" smtClean="0"/>
                <a:t>!</a:t>
              </a:r>
            </a:p>
            <a:p>
              <a:r>
                <a:rPr lang="de-CH" dirty="0" smtClean="0"/>
                <a:t>-&gt; Check </a:t>
              </a:r>
              <a:r>
                <a:rPr lang="de-CH" dirty="0" err="1" smtClean="0"/>
                <a:t>one</a:t>
              </a:r>
              <a:r>
                <a:rPr lang="de-CH" dirty="0" smtClean="0"/>
                <a:t> box!</a:t>
              </a:r>
            </a:p>
          </p:txBody>
        </p:sp>
        <p:cxnSp>
          <p:nvCxnSpPr>
            <p:cNvPr id="10" name="Straight Arrow Connector 9"/>
            <p:cNvCxnSpPr/>
            <p:nvPr/>
          </p:nvCxnSpPr>
          <p:spPr bwMode="auto">
            <a:xfrm flipH="1">
              <a:off x="5868144" y="1844824"/>
              <a:ext cx="1224136" cy="172819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2" name="TextBox 11"/>
            <p:cNvSpPr txBox="1"/>
            <p:nvPr/>
          </p:nvSpPr>
          <p:spPr>
            <a:xfrm>
              <a:off x="5652120" y="3460938"/>
              <a:ext cx="311304" cy="400110"/>
            </a:xfrm>
            <a:prstGeom prst="rect">
              <a:avLst/>
            </a:prstGeom>
            <a:noFill/>
          </p:spPr>
          <p:txBody>
            <a:bodyPr wrap="none" rtlCol="0">
              <a:spAutoFit/>
            </a:bodyPr>
            <a:lstStyle/>
            <a:p>
              <a:r>
                <a:rPr lang="de-CH" dirty="0" smtClean="0"/>
                <a:t>x</a:t>
              </a:r>
              <a:endParaRPr lang="de-CH" dirty="0"/>
            </a:p>
          </p:txBody>
        </p:sp>
      </p:grpSp>
      <p:grpSp>
        <p:nvGrpSpPr>
          <p:cNvPr id="17" name="Group 16"/>
          <p:cNvGrpSpPr/>
          <p:nvPr/>
        </p:nvGrpSpPr>
        <p:grpSpPr>
          <a:xfrm>
            <a:off x="395536" y="1268760"/>
            <a:ext cx="7488832" cy="2520280"/>
            <a:chOff x="395536" y="1268760"/>
            <a:chExt cx="7488832" cy="2520280"/>
          </a:xfrm>
        </p:grpSpPr>
        <p:sp>
          <p:nvSpPr>
            <p:cNvPr id="11" name="Rectangle 10"/>
            <p:cNvSpPr/>
            <p:nvPr/>
          </p:nvSpPr>
          <p:spPr>
            <a:xfrm>
              <a:off x="395536" y="1268760"/>
              <a:ext cx="4265364" cy="400110"/>
            </a:xfrm>
            <a:prstGeom prst="rect">
              <a:avLst/>
            </a:prstGeom>
          </p:spPr>
          <p:txBody>
            <a:bodyPr wrap="square">
              <a:spAutoFit/>
            </a:bodyPr>
            <a:lstStyle/>
            <a:p>
              <a:pPr lvl="0"/>
              <a:r>
                <a:rPr lang="de-CH" dirty="0" err="1" smtClean="0">
                  <a:solidFill>
                    <a:srgbClr val="000000"/>
                  </a:solidFill>
                </a:rPr>
                <a:t>Write</a:t>
              </a:r>
              <a:r>
                <a:rPr lang="de-CH" dirty="0" smtClean="0">
                  <a:solidFill>
                    <a:srgbClr val="000000"/>
                  </a:solidFill>
                </a:rPr>
                <a:t> </a:t>
              </a:r>
              <a:r>
                <a:rPr lang="de-CH" dirty="0" err="1" smtClean="0">
                  <a:solidFill>
                    <a:srgbClr val="000000"/>
                  </a:solidFill>
                </a:rPr>
                <a:t>your</a:t>
              </a:r>
              <a:r>
                <a:rPr lang="de-CH" dirty="0" smtClean="0">
                  <a:solidFill>
                    <a:srgbClr val="000000"/>
                  </a:solidFill>
                </a:rPr>
                <a:t> </a:t>
              </a:r>
              <a:r>
                <a:rPr lang="de-CH" dirty="0" err="1" smtClean="0">
                  <a:solidFill>
                    <a:srgbClr val="000000"/>
                  </a:solidFill>
                </a:rPr>
                <a:t>co-ordinates</a:t>
              </a:r>
              <a:r>
                <a:rPr lang="de-CH" dirty="0" smtClean="0">
                  <a:solidFill>
                    <a:srgbClr val="000000"/>
                  </a:solidFill>
                </a:rPr>
                <a:t>, </a:t>
              </a:r>
              <a:r>
                <a:rPr lang="de-CH" dirty="0" err="1" smtClean="0">
                  <a:solidFill>
                    <a:srgbClr val="000000"/>
                  </a:solidFill>
                </a:rPr>
                <a:t>e.g</a:t>
              </a:r>
              <a:r>
                <a:rPr lang="de-CH" dirty="0" smtClean="0">
                  <a:solidFill>
                    <a:srgbClr val="000000"/>
                  </a:solidFill>
                </a:rPr>
                <a:t>.: G-26</a:t>
              </a:r>
              <a:endParaRPr lang="de-CH" dirty="0">
                <a:solidFill>
                  <a:srgbClr val="000000"/>
                </a:solidFill>
              </a:endParaRPr>
            </a:p>
          </p:txBody>
        </p:sp>
        <p:sp>
          <p:nvSpPr>
            <p:cNvPr id="14" name="Oval 13"/>
            <p:cNvSpPr/>
            <p:nvPr/>
          </p:nvSpPr>
          <p:spPr bwMode="auto">
            <a:xfrm>
              <a:off x="7596336" y="3501008"/>
              <a:ext cx="288032" cy="288032"/>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000" b="0" i="0" u="none" strike="noStrike" cap="none" normalizeH="0" baseline="0" smtClean="0">
                <a:ln>
                  <a:noFill/>
                </a:ln>
                <a:solidFill>
                  <a:schemeClr val="tx1"/>
                </a:solidFill>
                <a:effectLst/>
                <a:latin typeface="Tahoma" pitchFamily="34" charset="0"/>
              </a:endParaRPr>
            </a:p>
          </p:txBody>
        </p:sp>
        <p:sp>
          <p:nvSpPr>
            <p:cNvPr id="15" name="Oval 14"/>
            <p:cNvSpPr/>
            <p:nvPr/>
          </p:nvSpPr>
          <p:spPr bwMode="auto">
            <a:xfrm>
              <a:off x="5652120" y="1988840"/>
              <a:ext cx="288032" cy="288032"/>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000" b="0" i="0" u="none" strike="noStrike" cap="none" normalizeH="0" baseline="0" smtClean="0">
                <a:ln>
                  <a:noFill/>
                </a:ln>
                <a:solidFill>
                  <a:schemeClr val="tx1"/>
                </a:solidFill>
                <a:effectLst/>
                <a:latin typeface="Tahoma" pitchFamily="34" charset="0"/>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3554" name="Picture 2"/>
          <p:cNvPicPr>
            <a:picLocks noChangeAspect="1" noChangeArrowheads="1"/>
          </p:cNvPicPr>
          <p:nvPr/>
        </p:nvPicPr>
        <p:blipFill>
          <a:blip r:embed="rId3" cstate="print"/>
          <a:srcRect/>
          <a:stretch>
            <a:fillRect/>
          </a:stretch>
        </p:blipFill>
        <p:spPr bwMode="auto">
          <a:xfrm>
            <a:off x="323850" y="1989138"/>
            <a:ext cx="4149725" cy="3060700"/>
          </a:xfrm>
          <a:prstGeom prst="rect">
            <a:avLst/>
          </a:prstGeom>
          <a:noFill/>
          <a:ln w="9525">
            <a:noFill/>
            <a:miter lim="800000"/>
            <a:headEnd/>
            <a:tailEnd/>
          </a:ln>
          <a:effectLst/>
        </p:spPr>
      </p:pic>
      <p:pic>
        <p:nvPicPr>
          <p:cNvPr id="663555" name="Picture 3"/>
          <p:cNvPicPr>
            <a:picLocks noChangeAspect="1" noChangeArrowheads="1"/>
          </p:cNvPicPr>
          <p:nvPr/>
        </p:nvPicPr>
        <p:blipFill>
          <a:blip r:embed="rId4" cstate="print"/>
          <a:srcRect/>
          <a:stretch>
            <a:fillRect/>
          </a:stretch>
        </p:blipFill>
        <p:spPr bwMode="auto">
          <a:xfrm>
            <a:off x="4716463" y="1989138"/>
            <a:ext cx="4081462" cy="3059112"/>
          </a:xfrm>
          <a:prstGeom prst="rect">
            <a:avLst/>
          </a:prstGeom>
          <a:noFill/>
          <a:ln w="9525">
            <a:noFill/>
            <a:miter lim="800000"/>
            <a:headEnd/>
            <a:tailEnd/>
          </a:ln>
          <a:effectLst/>
        </p:spPr>
      </p:pic>
      <p:sp>
        <p:nvSpPr>
          <p:cNvPr id="663556" name="Rectangle 4"/>
          <p:cNvSpPr>
            <a:spLocks noChangeArrowheads="1"/>
          </p:cNvSpPr>
          <p:nvPr/>
        </p:nvSpPr>
        <p:spPr bwMode="auto">
          <a:xfrm>
            <a:off x="34925" y="79375"/>
            <a:ext cx="8137525" cy="396875"/>
          </a:xfrm>
          <a:prstGeom prst="rect">
            <a:avLst/>
          </a:prstGeom>
          <a:noFill/>
          <a:ln w="9525">
            <a:noFill/>
            <a:miter lim="800000"/>
            <a:headEnd/>
            <a:tailEnd/>
          </a:ln>
          <a:effectLst/>
        </p:spPr>
        <p:txBody>
          <a:bodyPr>
            <a:spAutoFit/>
          </a:bodyPr>
          <a:lstStyle/>
          <a:p>
            <a:pPr>
              <a:spcAft>
                <a:spcPts val="400"/>
              </a:spcAft>
            </a:pPr>
            <a:r>
              <a:rPr lang="de-CH" altLang="zh-CN" b="1" dirty="0" err="1">
                <a:ea typeface="SimSun" pitchFamily="2" charset="-122"/>
              </a:rPr>
              <a:t>Our</a:t>
            </a:r>
            <a:r>
              <a:rPr lang="de-CH" altLang="zh-CN" b="1" dirty="0">
                <a:ea typeface="SimSun" pitchFamily="2" charset="-122"/>
              </a:rPr>
              <a:t> </a:t>
            </a:r>
            <a:r>
              <a:rPr lang="de-CH" altLang="zh-CN" b="1" dirty="0" err="1" smtClean="0">
                <a:ea typeface="SimSun" pitchFamily="2" charset="-122"/>
              </a:rPr>
              <a:t>game‘s</a:t>
            </a:r>
            <a:r>
              <a:rPr lang="de-CH" altLang="zh-CN" b="1" dirty="0" smtClean="0">
                <a:ea typeface="SimSun" pitchFamily="2" charset="-122"/>
              </a:rPr>
              <a:t> </a:t>
            </a:r>
            <a:r>
              <a:rPr lang="de-CH" altLang="zh-CN" b="1" dirty="0" err="1" smtClean="0">
                <a:ea typeface="SimSun" pitchFamily="2" charset="-122"/>
              </a:rPr>
              <a:t>location</a:t>
            </a:r>
            <a:endParaRPr lang="de-CH" altLang="zh-CN" b="1" dirty="0">
              <a:ea typeface="SimSun" pitchFamily="2" charset="-122"/>
            </a:endParaRPr>
          </a:p>
        </p:txBody>
      </p:sp>
      <p:sp>
        <p:nvSpPr>
          <p:cNvPr id="663557" name="Rectangle 5"/>
          <p:cNvSpPr>
            <a:spLocks noChangeArrowheads="1"/>
          </p:cNvSpPr>
          <p:nvPr/>
        </p:nvSpPr>
        <p:spPr bwMode="auto">
          <a:xfrm>
            <a:off x="2411413" y="5492750"/>
            <a:ext cx="4548187" cy="457200"/>
          </a:xfrm>
          <a:prstGeom prst="rect">
            <a:avLst/>
          </a:prstGeom>
          <a:noFill/>
          <a:ln w="9525">
            <a:noFill/>
            <a:miter lim="800000"/>
            <a:headEnd/>
            <a:tailEnd/>
          </a:ln>
          <a:effectLst/>
        </p:spPr>
        <p:txBody>
          <a:bodyPr wrap="none">
            <a:spAutoFit/>
          </a:bodyPr>
          <a:lstStyle/>
          <a:p>
            <a:pPr>
              <a:spcAft>
                <a:spcPts val="400"/>
              </a:spcAft>
            </a:pPr>
            <a:r>
              <a:rPr lang="de-CH" altLang="zh-CN" sz="2400">
                <a:ea typeface="SimSun" pitchFamily="2" charset="-122"/>
              </a:rPr>
              <a:t>Verzasca - Lavertezzo (186 km</a:t>
            </a:r>
            <a:r>
              <a:rPr lang="de-CH" altLang="zh-CN" sz="2400" baseline="30000">
                <a:ea typeface="SimSun" pitchFamily="2" charset="-122"/>
              </a:rPr>
              <a:t>2</a:t>
            </a:r>
            <a:r>
              <a:rPr lang="de-CH" altLang="zh-CN" sz="2400">
                <a:ea typeface="SimSun" pitchFamily="2" charset="-122"/>
              </a:rPr>
              <a:t>)</a:t>
            </a:r>
            <a:endParaRPr lang="de-CH" sz="240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ChangeArrowheads="1"/>
          </p:cNvSpPr>
          <p:nvPr/>
        </p:nvSpPr>
        <p:spPr bwMode="auto">
          <a:xfrm>
            <a:off x="30163" y="53975"/>
            <a:ext cx="8430269" cy="782638"/>
          </a:xfrm>
          <a:prstGeom prst="rect">
            <a:avLst/>
          </a:prstGeom>
          <a:noFill/>
          <a:ln w="9525">
            <a:noFill/>
            <a:miter lim="800000"/>
            <a:headEnd/>
            <a:tailEnd/>
          </a:ln>
        </p:spPr>
        <p:txBody>
          <a:bodyPr/>
          <a:lstStyle/>
          <a:p>
            <a:pPr eaLnBrk="1" hangingPunct="1"/>
            <a:r>
              <a:rPr lang="de-CH" b="1" dirty="0" err="1" smtClean="0">
                <a:solidFill>
                  <a:schemeClr val="tx2"/>
                </a:solidFill>
              </a:rPr>
              <a:t>This</a:t>
            </a:r>
            <a:r>
              <a:rPr lang="de-CH" b="1" dirty="0" smtClean="0">
                <a:solidFill>
                  <a:schemeClr val="tx2"/>
                </a:solidFill>
              </a:rPr>
              <a:t> </a:t>
            </a:r>
            <a:r>
              <a:rPr lang="de-CH" b="1" dirty="0" err="1" smtClean="0">
                <a:solidFill>
                  <a:schemeClr val="tx2"/>
                </a:solidFill>
              </a:rPr>
              <a:t>happened</a:t>
            </a:r>
            <a:r>
              <a:rPr lang="de-CH" b="1" dirty="0" smtClean="0">
                <a:solidFill>
                  <a:schemeClr val="tx2"/>
                </a:solidFill>
              </a:rPr>
              <a:t> last </a:t>
            </a:r>
            <a:r>
              <a:rPr lang="de-CH" b="1" dirty="0" err="1" smtClean="0">
                <a:solidFill>
                  <a:schemeClr val="tx2"/>
                </a:solidFill>
              </a:rPr>
              <a:t>year</a:t>
            </a:r>
            <a:r>
              <a:rPr lang="de-CH" b="1" dirty="0" smtClean="0">
                <a:solidFill>
                  <a:schemeClr val="tx2"/>
                </a:solidFill>
              </a:rPr>
              <a:t> end </a:t>
            </a:r>
            <a:r>
              <a:rPr lang="de-CH" b="1" smtClean="0">
                <a:solidFill>
                  <a:schemeClr val="tx2"/>
                </a:solidFill>
              </a:rPr>
              <a:t>of April : </a:t>
            </a:r>
            <a:endParaRPr lang="de-CH" b="1" dirty="0" smtClean="0">
              <a:solidFill>
                <a:schemeClr val="tx2"/>
              </a:solidFill>
            </a:endParaRPr>
          </a:p>
          <a:p>
            <a:pPr eaLnBrk="1" hangingPunct="1"/>
            <a:r>
              <a:rPr lang="de-CH" b="1" dirty="0" err="1" smtClean="0">
                <a:solidFill>
                  <a:schemeClr val="tx2"/>
                </a:solidFill>
              </a:rPr>
              <a:t>Forecast</a:t>
            </a:r>
            <a:r>
              <a:rPr lang="de-CH" b="1" dirty="0" smtClean="0">
                <a:solidFill>
                  <a:schemeClr val="tx2"/>
                </a:solidFill>
              </a:rPr>
              <a:t> </a:t>
            </a:r>
            <a:r>
              <a:rPr lang="de-CH" b="1" dirty="0" err="1" smtClean="0">
                <a:solidFill>
                  <a:schemeClr val="tx2"/>
                </a:solidFill>
              </a:rPr>
              <a:t>initialization</a:t>
            </a:r>
            <a:r>
              <a:rPr lang="de-CH" b="1" dirty="0" smtClean="0">
                <a:solidFill>
                  <a:schemeClr val="tx2"/>
                </a:solidFill>
              </a:rPr>
              <a:t> 25. April 2013</a:t>
            </a:r>
            <a:endParaRPr lang="de-CH" b="1" dirty="0">
              <a:solidFill>
                <a:schemeClr val="tx2"/>
              </a:solidFill>
            </a:endParaRPr>
          </a:p>
        </p:txBody>
      </p:sp>
      <p:sp>
        <p:nvSpPr>
          <p:cNvPr id="3" name="Rectangle 5"/>
          <p:cNvSpPr>
            <a:spLocks noChangeArrowheads="1"/>
          </p:cNvSpPr>
          <p:nvPr/>
        </p:nvSpPr>
        <p:spPr bwMode="auto">
          <a:xfrm>
            <a:off x="1187450" y="5733182"/>
            <a:ext cx="7345363" cy="396875"/>
          </a:xfrm>
          <a:prstGeom prst="rect">
            <a:avLst/>
          </a:prstGeom>
          <a:noFill/>
          <a:ln w="9525">
            <a:noFill/>
            <a:miter lim="800000"/>
            <a:headEnd/>
            <a:tailEnd/>
          </a:ln>
          <a:effectLst/>
        </p:spPr>
        <p:txBody>
          <a:bodyPr>
            <a:spAutoFit/>
          </a:bodyPr>
          <a:lstStyle/>
          <a:p>
            <a:pPr>
              <a:spcAft>
                <a:spcPts val="400"/>
              </a:spcAft>
            </a:pPr>
            <a:r>
              <a:rPr lang="de-CH" altLang="zh-CN" b="1" dirty="0" smtClean="0">
                <a:ea typeface="SimSun" pitchFamily="2" charset="-122"/>
              </a:rPr>
              <a:t>60 </a:t>
            </a:r>
            <a:r>
              <a:rPr lang="de-CH" altLang="zh-CN" b="1" dirty="0" err="1" smtClean="0">
                <a:ea typeface="SimSun" pitchFamily="2" charset="-122"/>
              </a:rPr>
              <a:t>seconds</a:t>
            </a:r>
            <a:r>
              <a:rPr lang="de-CH" altLang="zh-CN" b="1" dirty="0" smtClean="0">
                <a:ea typeface="SimSun" pitchFamily="2" charset="-122"/>
              </a:rPr>
              <a:t> to </a:t>
            </a:r>
            <a:r>
              <a:rPr lang="de-CH" altLang="zh-CN" b="1" dirty="0" err="1" smtClean="0">
                <a:ea typeface="SimSun" pitchFamily="2" charset="-122"/>
              </a:rPr>
              <a:t>give</a:t>
            </a:r>
            <a:r>
              <a:rPr lang="de-CH" altLang="zh-CN" b="1" dirty="0" smtClean="0">
                <a:ea typeface="SimSun" pitchFamily="2" charset="-122"/>
              </a:rPr>
              <a:t> </a:t>
            </a:r>
            <a:r>
              <a:rPr lang="de-CH" altLang="zh-CN" b="1" dirty="0" err="1" smtClean="0">
                <a:ea typeface="SimSun" pitchFamily="2" charset="-122"/>
              </a:rPr>
              <a:t>your</a:t>
            </a:r>
            <a:r>
              <a:rPr lang="de-CH" altLang="zh-CN" b="1" dirty="0" smtClean="0">
                <a:ea typeface="SimSun" pitchFamily="2" charset="-122"/>
              </a:rPr>
              <a:t> </a:t>
            </a:r>
            <a:r>
              <a:rPr lang="de-CH" altLang="zh-CN" b="1" dirty="0" err="1" smtClean="0">
                <a:ea typeface="SimSun" pitchFamily="2" charset="-122"/>
              </a:rPr>
              <a:t>answer</a:t>
            </a:r>
            <a:r>
              <a:rPr lang="de-CH" altLang="zh-CN" b="1" dirty="0" smtClean="0">
                <a:ea typeface="SimSun" pitchFamily="2" charset="-122"/>
              </a:rPr>
              <a:t>!</a:t>
            </a:r>
            <a:endParaRPr lang="de-CH" altLang="zh-CN" b="1" dirty="0">
              <a:ea typeface="SimSun" pitchFamily="2" charset="-122"/>
            </a:endParaRPr>
          </a:p>
        </p:txBody>
      </p:sp>
      <p:pic>
        <p:nvPicPr>
          <p:cNvPr id="1026" name="Picture 2" descr="N:\gebhyd\3_Hyv\projekte\liechti\peakbox_game\pics\2013042501_leps\2013042501_leps_2605.png"/>
          <p:cNvPicPr>
            <a:picLocks noChangeAspect="1" noChangeArrowheads="1"/>
          </p:cNvPicPr>
          <p:nvPr/>
        </p:nvPicPr>
        <p:blipFill>
          <a:blip r:embed="rId3" cstate="print"/>
          <a:srcRect/>
          <a:stretch>
            <a:fillRect/>
          </a:stretch>
        </p:blipFill>
        <p:spPr bwMode="auto">
          <a:xfrm>
            <a:off x="914400" y="1600200"/>
            <a:ext cx="7315200" cy="3657600"/>
          </a:xfrm>
          <a:prstGeom prst="rect">
            <a:avLst/>
          </a:prstGeom>
          <a:noFill/>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SL_Praesentation_V_10m">
  <a:themeElements>
    <a:clrScheme name="WSL_Praesentation_V_10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SL_Praesentation_V_10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0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WSL_Praesentation_V_10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SL_Praesentation_V_10m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SL_Praesentation_V_10m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SL_Praesentation_V_10m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SL_Praesentation_V_10m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SL_Praesentation_V_10m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SL_Praesentation_V_10m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SL_Praesentation_V_10m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SL_Praesentation_V_10m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SL_Praesentation_V_10m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SL_Praesentation_V_10m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SL_Praesentation_V_10m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TotalTime>
  <Words>1143</Words>
  <Application>Microsoft Office PowerPoint</Application>
  <PresentationFormat>Affichage à l'écran (4:3)</PresentationFormat>
  <Paragraphs>175</Paragraphs>
  <Slides>22</Slides>
  <Notes>22</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WSL_Praesentation_V_10m</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ETHZ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Kein Folientitel</dc:title>
  <dc:creator>MZ</dc:creator>
  <cp:lastModifiedBy>Maria-Helena Ramos</cp:lastModifiedBy>
  <cp:revision>1340</cp:revision>
  <cp:lastPrinted>2002-07-19T10:02:49Z</cp:lastPrinted>
  <dcterms:created xsi:type="dcterms:W3CDTF">2000-04-23T14:53:35Z</dcterms:created>
  <dcterms:modified xsi:type="dcterms:W3CDTF">2014-10-28T15:10:26Z</dcterms:modified>
</cp:coreProperties>
</file>