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0" r:id="rId2"/>
    <p:sldId id="287" r:id="rId3"/>
    <p:sldId id="312" r:id="rId4"/>
    <p:sldId id="275" r:id="rId5"/>
    <p:sldId id="289" r:id="rId6"/>
    <p:sldId id="288" r:id="rId7"/>
    <p:sldId id="292" r:id="rId8"/>
    <p:sldId id="294" r:id="rId9"/>
    <p:sldId id="293" r:id="rId10"/>
    <p:sldId id="295" r:id="rId11"/>
    <p:sldId id="296" r:id="rId12"/>
    <p:sldId id="298" r:id="rId13"/>
    <p:sldId id="297" r:id="rId14"/>
    <p:sldId id="311" r:id="rId15"/>
    <p:sldId id="299" r:id="rId16"/>
    <p:sldId id="313" r:id="rId17"/>
    <p:sldId id="300" r:id="rId18"/>
    <p:sldId id="301" r:id="rId19"/>
    <p:sldId id="302" r:id="rId20"/>
    <p:sldId id="303" r:id="rId21"/>
    <p:sldId id="305" r:id="rId22"/>
    <p:sldId id="308" r:id="rId23"/>
    <p:sldId id="306" r:id="rId24"/>
    <p:sldId id="309" r:id="rId25"/>
    <p:sldId id="307" r:id="rId26"/>
    <p:sldId id="290" r:id="rId27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C0B"/>
    <a:srgbClr val="10A3C8"/>
    <a:srgbClr val="004F6C"/>
    <a:srgbClr val="FA4616"/>
    <a:srgbClr val="50B848"/>
    <a:srgbClr val="CBC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9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2430" y="-930"/>
      </p:cViewPr>
      <p:guideLst>
        <p:guide orient="horz" pos="3603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F810F-1723-B848-9808-0E63EE6520B5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8BBFF-0899-274D-AF22-246015A9369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993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02BE-61ED-FA4E-8357-32503D915E7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03C41-BD70-F74E-BAEA-3C02EEBD1E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5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9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complete</a:t>
            </a:r>
            <a:r>
              <a:rPr lang="en-US" baseline="0" dirty="0" smtClean="0"/>
              <a:t> safety information.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0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0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03C41-BD70-F74E-BAEA-3C02EEBD1E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0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CH_Illustrations_RGB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22114" r="8624" b="19742"/>
          <a:stretch/>
        </p:blipFill>
        <p:spPr>
          <a:xfrm>
            <a:off x="-1" y="3021767"/>
            <a:ext cx="9144001" cy="3798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47562"/>
            <a:ext cx="6414420" cy="1547512"/>
          </a:xfrm>
          <a:ln>
            <a:noFill/>
          </a:ln>
        </p:spPr>
        <p:txBody>
          <a:bodyPr>
            <a:noAutofit/>
          </a:bodyPr>
          <a:lstStyle>
            <a:lvl1pPr algn="l">
              <a:defRPr sz="4800" b="1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199" y="619399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endParaRPr lang="en-US" dirty="0"/>
          </a:p>
        </p:txBody>
      </p:sp>
      <p:pic>
        <p:nvPicPr>
          <p:cNvPr id="16" name="Picture 15" descr="L_BCH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02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2318" y="2231422"/>
            <a:ext cx="8021017" cy="38346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92917"/>
            <a:ext cx="8257806" cy="807283"/>
          </a:xfrm>
          <a:ln>
            <a:noFill/>
          </a:ln>
        </p:spPr>
        <p:txBody>
          <a:bodyPr>
            <a:noAutofit/>
          </a:bodyPr>
          <a:lstStyle>
            <a:lvl1pPr algn="l">
              <a:lnSpc>
                <a:spcPts val="2800"/>
              </a:lnSpc>
              <a:defRPr sz="2800" b="1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Page header – title with image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526893"/>
            <a:ext cx="8257806" cy="516418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Font typeface="Courier New"/>
              <a:buNone/>
              <a:defRPr sz="2000" baseline="0">
                <a:solidFill>
                  <a:srgbClr val="10A3C8"/>
                </a:solidFill>
                <a:latin typeface="Arial Bold"/>
                <a:cs typeface="Arial Bold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Optional short description goes here </a:t>
            </a:r>
            <a:r>
              <a:rPr lang="en-US" dirty="0" err="1" smtClean="0"/>
              <a:t>enitas</a:t>
            </a:r>
            <a:r>
              <a:rPr lang="en-US" dirty="0" smtClean="0"/>
              <a:t> as sum </a:t>
            </a:r>
            <a:r>
              <a:rPr lang="en-US" dirty="0" err="1" smtClean="0"/>
              <a:t>ulpa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eta.</a:t>
            </a:r>
          </a:p>
        </p:txBody>
      </p:sp>
      <p:pic>
        <p:nvPicPr>
          <p:cNvPr id="8" name="Picture 7" descr="L_BCH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457200" y="6208790"/>
            <a:ext cx="359229" cy="365125"/>
          </a:xfrm>
        </p:spPr>
        <p:txBody>
          <a:bodyPr/>
          <a:lstStyle/>
          <a:p>
            <a:fld id="{AD8BD5D9-82A3-C54E-9C5D-A96269961E0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9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tih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588509" y="2239963"/>
            <a:ext cx="3649662" cy="36201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932" y="3058727"/>
            <a:ext cx="4148074" cy="2801415"/>
          </a:xfrm>
        </p:spPr>
        <p:txBody>
          <a:bodyPr/>
          <a:lstStyle>
            <a:lvl1pPr marL="0" indent="0">
              <a:buClr>
                <a:schemeClr val="bg2"/>
              </a:buClr>
              <a:buFont typeface="Courier New"/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 marL="1600200" indent="-22860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 marL="2057400" indent="-22860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792917"/>
            <a:ext cx="8257807" cy="807283"/>
          </a:xfrm>
          <a:ln>
            <a:noFill/>
          </a:ln>
        </p:spPr>
        <p:txBody>
          <a:bodyPr>
            <a:noAutofit/>
          </a:bodyPr>
          <a:lstStyle>
            <a:lvl1pPr algn="l">
              <a:lnSpc>
                <a:spcPts val="2800"/>
              </a:lnSpc>
              <a:defRPr sz="2800" b="1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Page header – copy with chart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66932" y="2240643"/>
            <a:ext cx="4148074" cy="81808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Clr>
                <a:schemeClr val="bg2"/>
              </a:buClr>
              <a:buFont typeface="Courier New"/>
              <a:buNone/>
              <a:defRPr sz="1800" baseline="0">
                <a:solidFill>
                  <a:schemeClr val="tx1"/>
                </a:solidFill>
                <a:latin typeface="Arial Bold"/>
                <a:cs typeface="Arial Bold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Optional short description goes here </a:t>
            </a:r>
            <a:r>
              <a:rPr lang="en-US" dirty="0" err="1" smtClean="0"/>
              <a:t>enitas</a:t>
            </a:r>
            <a:r>
              <a:rPr lang="en-US" dirty="0" smtClean="0"/>
              <a:t> as sum </a:t>
            </a:r>
            <a:r>
              <a:rPr lang="en-US" dirty="0" err="1" smtClean="0"/>
              <a:t>ulpa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dolorem</a:t>
            </a:r>
            <a:r>
              <a:rPr lang="en-US" dirty="0" smtClean="0"/>
              <a:t>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526893"/>
            <a:ext cx="8257806" cy="516418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Font typeface="Courier New"/>
              <a:buNone/>
              <a:defRPr sz="2000" baseline="0">
                <a:solidFill>
                  <a:srgbClr val="10A3C8"/>
                </a:solidFill>
                <a:latin typeface="Arial Bold"/>
                <a:cs typeface="Arial Bold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Sub-header text will go here</a:t>
            </a:r>
          </a:p>
        </p:txBody>
      </p:sp>
      <p:pic>
        <p:nvPicPr>
          <p:cNvPr id="8" name="Picture 7" descr="L_BCH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457200" y="6202440"/>
            <a:ext cx="359229" cy="365125"/>
          </a:xfrm>
        </p:spPr>
        <p:txBody>
          <a:bodyPr/>
          <a:lstStyle/>
          <a:p>
            <a:fld id="{AD8BD5D9-82A3-C54E-9C5D-A96269961E0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6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92917"/>
            <a:ext cx="8257806" cy="807283"/>
          </a:xfrm>
          <a:ln>
            <a:noFill/>
          </a:ln>
        </p:spPr>
        <p:txBody>
          <a:bodyPr>
            <a:no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Page header – title with chart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526893"/>
            <a:ext cx="8257806" cy="516418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Font typeface="Courier New"/>
              <a:buNone/>
              <a:defRPr sz="2000" baseline="0">
                <a:solidFill>
                  <a:srgbClr val="10A3C8"/>
                </a:solidFill>
                <a:latin typeface="Arial Bold"/>
                <a:cs typeface="Arial Bold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Optional short description goes here </a:t>
            </a:r>
            <a:r>
              <a:rPr lang="en-US" dirty="0" err="1" smtClean="0"/>
              <a:t>enitas</a:t>
            </a:r>
            <a:r>
              <a:rPr lang="en-US" dirty="0" smtClean="0"/>
              <a:t> as sum </a:t>
            </a:r>
            <a:r>
              <a:rPr lang="en-US" dirty="0" err="1" smtClean="0"/>
              <a:t>ulpa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eta.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92317" y="2258786"/>
            <a:ext cx="7947038" cy="35469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pic>
        <p:nvPicPr>
          <p:cNvPr id="5" name="Picture 4" descr="L_BCH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457200" y="6202440"/>
            <a:ext cx="359229" cy="365125"/>
          </a:xfrm>
        </p:spPr>
        <p:txBody>
          <a:bodyPr/>
          <a:lstStyle/>
          <a:p>
            <a:fld id="{AD8BD5D9-82A3-C54E-9C5D-A96269961E0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4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526893"/>
            <a:ext cx="8257806" cy="516418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Font typeface="Courier New"/>
              <a:buNone/>
              <a:defRPr sz="2000" baseline="0">
                <a:solidFill>
                  <a:srgbClr val="10A3C8"/>
                </a:solidFill>
                <a:latin typeface="Arial Bold"/>
                <a:cs typeface="Arial Bold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Optional short description goes here </a:t>
            </a:r>
            <a:r>
              <a:rPr lang="en-US" dirty="0" err="1" smtClean="0"/>
              <a:t>enitas</a:t>
            </a:r>
            <a:r>
              <a:rPr lang="en-US" dirty="0" smtClean="0"/>
              <a:t> as sum </a:t>
            </a:r>
            <a:r>
              <a:rPr lang="en-US" dirty="0" err="1" smtClean="0"/>
              <a:t>ulpa</a:t>
            </a:r>
            <a:r>
              <a:rPr lang="en-US" dirty="0" smtClean="0"/>
              <a:t> as eta.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592509" y="2231571"/>
            <a:ext cx="7946846" cy="357414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pic>
        <p:nvPicPr>
          <p:cNvPr id="5" name="Picture 4" descr="L_BCH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92917"/>
            <a:ext cx="8257806" cy="807283"/>
          </a:xfrm>
          <a:ln>
            <a:noFill/>
          </a:ln>
        </p:spPr>
        <p:txBody>
          <a:bodyPr>
            <a:no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Page header – title with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>
          <a:xfrm>
            <a:off x="457200" y="6202440"/>
            <a:ext cx="359229" cy="365125"/>
          </a:xfrm>
        </p:spPr>
        <p:txBody>
          <a:bodyPr/>
          <a:lstStyle/>
          <a:p>
            <a:fld id="{AD8BD5D9-82A3-C54E-9C5D-A96269961E0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58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BD5D9-82A3-C54E-9C5D-A96269961E0B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Picture 4" descr="L_BCH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  <p:pic>
        <p:nvPicPr>
          <p:cNvPr id="7" name="Picture 6" descr="BCH_Illustrations_RGB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3" t="36806" r="42882" b="36806"/>
          <a:stretch/>
        </p:blipFill>
        <p:spPr>
          <a:xfrm>
            <a:off x="3659200" y="2728583"/>
            <a:ext cx="1825600" cy="18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63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86" y="3119613"/>
            <a:ext cx="2036262" cy="62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8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4755B3-0B9F-4BFE-89CD-2907A53670D3}" type="datetimeFigureOut">
              <a:rPr lang="en-CA" smtClean="0"/>
              <a:pPr/>
              <a:t>20/06/2016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&lt;#&gt;</a:t>
            </a:r>
            <a:endParaRPr lang="en-CA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028384" y="63720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7132020-8835-43F0-A755-0F08E22A04D2}" type="slidenum">
              <a:rPr lang="en-CA" smtClean="0"/>
              <a:pPr algn="r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033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2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H_Illustrations_RGB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" t="39605" r="1907" b="16128"/>
          <a:stretch/>
        </p:blipFill>
        <p:spPr>
          <a:xfrm>
            <a:off x="0" y="3480409"/>
            <a:ext cx="9144000" cy="29216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47562"/>
            <a:ext cx="6414420" cy="1547512"/>
          </a:xfrm>
          <a:ln>
            <a:noFill/>
          </a:ln>
        </p:spPr>
        <p:txBody>
          <a:bodyPr>
            <a:noAutofit/>
          </a:bodyPr>
          <a:lstStyle>
            <a:lvl1pPr algn="l">
              <a:defRPr sz="4800" b="1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199" y="619399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L_BCH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28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2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CH_Illustrations_RGB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" t="26256" r="478" b="21219"/>
          <a:stretch/>
        </p:blipFill>
        <p:spPr>
          <a:xfrm>
            <a:off x="1" y="2349500"/>
            <a:ext cx="9144000" cy="365081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47562"/>
            <a:ext cx="6414420" cy="1547512"/>
          </a:xfrm>
          <a:ln>
            <a:noFill/>
          </a:ln>
        </p:spPr>
        <p:txBody>
          <a:bodyPr>
            <a:noAutofit/>
          </a:bodyPr>
          <a:lstStyle>
            <a:lvl1pPr algn="l">
              <a:defRPr sz="4800" b="1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199" y="619399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L_BCH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65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2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H_Illustrations_RGB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13418" r="16614" b="12346"/>
          <a:stretch/>
        </p:blipFill>
        <p:spPr>
          <a:xfrm>
            <a:off x="1177930" y="1468013"/>
            <a:ext cx="6788140" cy="509110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47562"/>
            <a:ext cx="6414420" cy="1547512"/>
          </a:xfrm>
          <a:ln>
            <a:noFill/>
          </a:ln>
        </p:spPr>
        <p:txBody>
          <a:bodyPr>
            <a:noAutofit/>
          </a:bodyPr>
          <a:lstStyle>
            <a:lvl1pPr algn="l">
              <a:defRPr sz="4800" b="1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199" y="619399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L_BCH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12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_2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H_Illustrations_RGB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3" b="26109"/>
          <a:stretch/>
        </p:blipFill>
        <p:spPr>
          <a:xfrm>
            <a:off x="15875" y="3270250"/>
            <a:ext cx="9144000" cy="244951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47562"/>
            <a:ext cx="6414420" cy="1547512"/>
          </a:xfrm>
          <a:ln>
            <a:noFill/>
          </a:ln>
        </p:spPr>
        <p:txBody>
          <a:bodyPr>
            <a:noAutofit/>
          </a:bodyPr>
          <a:lstStyle>
            <a:lvl1pPr algn="l">
              <a:defRPr sz="4800" b="1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199" y="619399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L_BCH_RGB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 Section Slide_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92917"/>
            <a:ext cx="6092371" cy="1470025"/>
          </a:xfrm>
          <a:ln>
            <a:noFill/>
          </a:ln>
        </p:spPr>
        <p:txBody>
          <a:bodyPr>
            <a:noAutofit/>
          </a:bodyPr>
          <a:lstStyle>
            <a:lvl1pPr algn="l">
              <a:defRPr sz="4800" b="1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Sub section </a:t>
            </a:r>
            <a:br>
              <a:rPr lang="en-US" dirty="0" smtClean="0"/>
            </a:br>
            <a:r>
              <a:rPr lang="en-US" dirty="0" smtClean="0"/>
              <a:t>header goes here</a:t>
            </a:r>
            <a:endParaRPr lang="en-US" dirty="0"/>
          </a:p>
        </p:txBody>
      </p:sp>
      <p:pic>
        <p:nvPicPr>
          <p:cNvPr id="15" name="Picture 14" descr="L_BCH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434" y="2380419"/>
            <a:ext cx="6088137" cy="3175434"/>
          </a:xfrm>
        </p:spPr>
        <p:txBody>
          <a:bodyPr/>
          <a:lstStyle>
            <a:lvl1pPr marL="0" indent="0">
              <a:lnSpc>
                <a:spcPct val="110000"/>
              </a:lnSpc>
              <a:buClr>
                <a:schemeClr val="bg2"/>
              </a:buClr>
              <a:buFont typeface="Courier New"/>
              <a:buNone/>
              <a:defRPr sz="1800" baseline="0">
                <a:solidFill>
                  <a:srgbClr val="004F6C"/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Optional short description goes here. </a:t>
            </a:r>
            <a:r>
              <a:rPr lang="en-US" dirty="0" err="1" smtClean="0"/>
              <a:t>Enitas</a:t>
            </a:r>
            <a:r>
              <a:rPr lang="en-US" dirty="0" smtClean="0"/>
              <a:t> as sum </a:t>
            </a:r>
            <a:r>
              <a:rPr lang="en-US" dirty="0" err="1" smtClean="0"/>
              <a:t>ulpa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oluptat</a:t>
            </a:r>
            <a:r>
              <a:rPr lang="en-US" dirty="0" smtClean="0"/>
              <a:t> </a:t>
            </a:r>
            <a:r>
              <a:rPr lang="en-US" dirty="0" err="1" smtClean="0"/>
              <a:t>officitatiat</a:t>
            </a:r>
            <a:r>
              <a:rPr lang="en-US" dirty="0" smtClean="0"/>
              <a:t> </a:t>
            </a:r>
            <a:r>
              <a:rPr lang="en-US" dirty="0" err="1" smtClean="0"/>
              <a:t>hilicie</a:t>
            </a:r>
            <a:r>
              <a:rPr lang="en-US" dirty="0" smtClean="0"/>
              <a:t> </a:t>
            </a:r>
            <a:r>
              <a:rPr lang="en-US" dirty="0" err="1" smtClean="0"/>
              <a:t>ndantoire</a:t>
            </a:r>
            <a:r>
              <a:rPr lang="en-US" dirty="0" smtClean="0"/>
              <a:t> </a:t>
            </a:r>
            <a:r>
              <a:rPr lang="en-US" dirty="0" err="1" smtClean="0"/>
              <a:t>pos</a:t>
            </a:r>
            <a:r>
              <a:rPr lang="en-US" dirty="0" smtClean="0"/>
              <a:t> </a:t>
            </a:r>
            <a:r>
              <a:rPr lang="en-US" dirty="0" err="1" smtClean="0"/>
              <a:t>seraeptaque</a:t>
            </a:r>
            <a:r>
              <a:rPr lang="en-US" dirty="0" smtClean="0"/>
              <a:t> </a:t>
            </a:r>
            <a:r>
              <a:rPr lang="en-US" dirty="0" err="1" smtClean="0"/>
              <a:t>corro</a:t>
            </a:r>
            <a:r>
              <a:rPr lang="en-US" dirty="0" smtClean="0"/>
              <a:t> </a:t>
            </a:r>
            <a:r>
              <a:rPr lang="en-US" dirty="0" err="1" smtClean="0"/>
              <a:t>dolorrum</a:t>
            </a:r>
            <a:r>
              <a:rPr lang="en-US" dirty="0" smtClean="0"/>
              <a:t> </a:t>
            </a:r>
            <a:r>
              <a:rPr lang="en-US" dirty="0" err="1" smtClean="0"/>
              <a:t>eni</a:t>
            </a:r>
            <a:r>
              <a:rPr lang="en-US" dirty="0" smtClean="0"/>
              <a:t> ad </a:t>
            </a:r>
            <a:r>
              <a:rPr lang="en-US" dirty="0" err="1" smtClean="0"/>
              <a:t>utemperum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610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18" y="2210414"/>
            <a:ext cx="6075411" cy="3175434"/>
          </a:xfrm>
        </p:spPr>
        <p:txBody>
          <a:bodyPr/>
          <a:lstStyle>
            <a:lvl1pPr marL="0" indent="0">
              <a:buClr>
                <a:srgbClr val="10A3C8"/>
              </a:buClr>
              <a:buFont typeface="Courier New"/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10A3C8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10A3C8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10A3C8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10A3C8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792917"/>
            <a:ext cx="6074228" cy="807283"/>
          </a:xfrm>
          <a:ln>
            <a:noFill/>
          </a:ln>
        </p:spPr>
        <p:txBody>
          <a:bodyPr>
            <a:noAutofit/>
          </a:bodyPr>
          <a:lstStyle>
            <a:lvl1pPr algn="l">
              <a:lnSpc>
                <a:spcPts val="2800"/>
              </a:lnSpc>
              <a:defRPr sz="2800" b="1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Page header – copy only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6018" y="1537476"/>
            <a:ext cx="6075411" cy="426295"/>
          </a:xfrm>
        </p:spPr>
        <p:txBody>
          <a:bodyPr>
            <a:noAutofit/>
          </a:bodyPr>
          <a:lstStyle>
            <a:lvl1pPr marL="0" indent="0">
              <a:buClr>
                <a:schemeClr val="bg2"/>
              </a:buClr>
              <a:buFont typeface="Courier New"/>
              <a:buNone/>
              <a:defRPr sz="2000" baseline="0">
                <a:solidFill>
                  <a:srgbClr val="10A3C8"/>
                </a:solidFill>
                <a:latin typeface="Arial Bold"/>
                <a:cs typeface="Arial Bold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Optional short description goes here </a:t>
            </a:r>
            <a:r>
              <a:rPr lang="en-US" dirty="0" err="1" smtClean="0"/>
              <a:t>enitas</a:t>
            </a:r>
            <a:r>
              <a:rPr lang="en-US" dirty="0" smtClean="0"/>
              <a:t> as.</a:t>
            </a:r>
          </a:p>
        </p:txBody>
      </p:sp>
      <p:pic>
        <p:nvPicPr>
          <p:cNvPr id="5" name="Picture 4" descr="L_BCH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457201" y="6202440"/>
            <a:ext cx="359229" cy="365125"/>
          </a:xfrm>
        </p:spPr>
        <p:txBody>
          <a:bodyPr/>
          <a:lstStyle/>
          <a:p>
            <a:fld id="{AD8BD5D9-82A3-C54E-9C5D-A96269961E0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0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Imag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932" y="2671560"/>
            <a:ext cx="4118686" cy="3353888"/>
          </a:xfrm>
        </p:spPr>
        <p:txBody>
          <a:bodyPr/>
          <a:lstStyle>
            <a:lvl1pPr marL="0" indent="0">
              <a:buClr>
                <a:srgbClr val="10A3C8"/>
              </a:buClr>
              <a:buFont typeface="Courier New"/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10A3C8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10A3C8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10A3C8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10A3C8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792917"/>
            <a:ext cx="8228417" cy="807283"/>
          </a:xfrm>
          <a:ln>
            <a:noFill/>
          </a:ln>
        </p:spPr>
        <p:txBody>
          <a:bodyPr>
            <a:noAutofit/>
          </a:bodyPr>
          <a:lstStyle>
            <a:lvl1pPr algn="l">
              <a:lnSpc>
                <a:spcPts val="2800"/>
              </a:lnSpc>
              <a:defRPr sz="2800" b="1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Page header – copy with image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66932" y="1853476"/>
            <a:ext cx="4118685" cy="81808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Clr>
                <a:schemeClr val="bg2"/>
              </a:buClr>
              <a:buFont typeface="Courier New"/>
              <a:buNone/>
              <a:defRPr sz="1800" baseline="0">
                <a:solidFill>
                  <a:srgbClr val="10A3C8"/>
                </a:solidFill>
                <a:latin typeface="Arial Bold"/>
                <a:cs typeface="Arial Bold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Optional short description goes here </a:t>
            </a:r>
            <a:r>
              <a:rPr lang="en-US" dirty="0" err="1" smtClean="0"/>
              <a:t>enitas</a:t>
            </a:r>
            <a:r>
              <a:rPr lang="en-US" dirty="0" smtClean="0"/>
              <a:t> as sum </a:t>
            </a:r>
            <a:r>
              <a:rPr lang="en-US" dirty="0" err="1" smtClean="0"/>
              <a:t>ulpa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dolorem</a:t>
            </a:r>
            <a:r>
              <a:rPr lang="en-US" dirty="0" smtClean="0"/>
              <a:t>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65293" y="1853476"/>
            <a:ext cx="3650337" cy="4157872"/>
          </a:xfrm>
        </p:spPr>
        <p:txBody>
          <a:bodyPr/>
          <a:lstStyle>
            <a:lvl1pPr marL="0" indent="0">
              <a:buClr>
                <a:schemeClr val="bg2"/>
              </a:buClr>
              <a:buFont typeface="Courier New"/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Add image here.</a:t>
            </a:r>
            <a:endParaRPr lang="en-US" dirty="0"/>
          </a:p>
        </p:txBody>
      </p:sp>
      <p:pic>
        <p:nvPicPr>
          <p:cNvPr id="6" name="Picture 5" descr="L_BCH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02440"/>
            <a:ext cx="359229" cy="365125"/>
          </a:xfrm>
        </p:spPr>
        <p:txBody>
          <a:bodyPr/>
          <a:lstStyle/>
          <a:p>
            <a:fld id="{AD8BD5D9-82A3-C54E-9C5D-A96269961E0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Image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932" y="3040585"/>
            <a:ext cx="4148074" cy="2966721"/>
          </a:xfrm>
        </p:spPr>
        <p:txBody>
          <a:bodyPr/>
          <a:lstStyle>
            <a:lvl1pPr marL="0" indent="0">
              <a:buClr>
                <a:schemeClr val="bg2"/>
              </a:buClr>
              <a:buFont typeface="Courier New"/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 marL="1600200" indent="-22860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 marL="2057400" indent="-22860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792917"/>
            <a:ext cx="8257807" cy="807283"/>
          </a:xfrm>
          <a:ln>
            <a:noFill/>
          </a:ln>
        </p:spPr>
        <p:txBody>
          <a:bodyPr>
            <a:noAutofit/>
          </a:bodyPr>
          <a:lstStyle>
            <a:lvl1pPr algn="l">
              <a:lnSpc>
                <a:spcPts val="2800"/>
              </a:lnSpc>
              <a:defRPr sz="2800" b="1">
                <a:solidFill>
                  <a:srgbClr val="004F6C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Page header – copy with image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66932" y="2222501"/>
            <a:ext cx="4148074" cy="81808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Clr>
                <a:schemeClr val="bg2"/>
              </a:buClr>
              <a:buFont typeface="Courier New"/>
              <a:buNone/>
              <a:defRPr sz="1800" baseline="0">
                <a:solidFill>
                  <a:schemeClr val="tx1"/>
                </a:solidFill>
                <a:latin typeface="Arial Bold"/>
                <a:cs typeface="Arial Bold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Optional short description goes here </a:t>
            </a:r>
            <a:r>
              <a:rPr lang="en-US" dirty="0" err="1" smtClean="0"/>
              <a:t>enitas</a:t>
            </a:r>
            <a:r>
              <a:rPr lang="en-US" dirty="0" smtClean="0"/>
              <a:t> as sum </a:t>
            </a:r>
            <a:r>
              <a:rPr lang="en-US" dirty="0" err="1" smtClean="0"/>
              <a:t>ulpa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dolorem</a:t>
            </a:r>
            <a:r>
              <a:rPr lang="en-US" dirty="0" smtClean="0"/>
              <a:t>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78804" y="2222501"/>
            <a:ext cx="3650337" cy="3784805"/>
          </a:xfrm>
        </p:spPr>
        <p:txBody>
          <a:bodyPr/>
          <a:lstStyle>
            <a:lvl1pPr marL="0" indent="0">
              <a:buClr>
                <a:schemeClr val="bg2"/>
              </a:buClr>
              <a:buFont typeface="Courier New"/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Add image here.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" y="1526893"/>
            <a:ext cx="8257806" cy="516418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Font typeface="Courier New"/>
              <a:buNone/>
              <a:defRPr sz="2000" baseline="0">
                <a:solidFill>
                  <a:srgbClr val="10A3C8"/>
                </a:solidFill>
                <a:latin typeface="Arial Bold"/>
                <a:cs typeface="Arial Bold"/>
              </a:defRPr>
            </a:lvl1pPr>
            <a:lvl2pPr marL="742950" indent="-285750">
              <a:buClr>
                <a:schemeClr val="bg2"/>
              </a:buClr>
              <a:buFont typeface="Courier New"/>
              <a:buChar char="o"/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defRPr sz="160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Sub-header text will go here</a:t>
            </a:r>
          </a:p>
        </p:txBody>
      </p:sp>
      <p:pic>
        <p:nvPicPr>
          <p:cNvPr id="8" name="Picture 7" descr="L_BCH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6202440"/>
            <a:ext cx="1147942" cy="3507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457200" y="6202440"/>
            <a:ext cx="359229" cy="365125"/>
          </a:xfrm>
        </p:spPr>
        <p:txBody>
          <a:bodyPr/>
          <a:lstStyle/>
          <a:p>
            <a:fld id="{AD8BD5D9-82A3-C54E-9C5D-A96269961E0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2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1527"/>
            <a:ext cx="8229600" cy="1603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12855"/>
            <a:ext cx="8229600" cy="3613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359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fld id="{AD8BD5D9-82A3-C54E-9C5D-A96269961E0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2" r:id="rId2"/>
    <p:sldLayoutId id="2147483693" r:id="rId3"/>
    <p:sldLayoutId id="2147483694" r:id="rId4"/>
    <p:sldLayoutId id="2147483696" r:id="rId5"/>
    <p:sldLayoutId id="2147483691" r:id="rId6"/>
    <p:sldLayoutId id="2147483650" r:id="rId7"/>
    <p:sldLayoutId id="2147483678" r:id="rId8"/>
    <p:sldLayoutId id="2147483679" r:id="rId9"/>
    <p:sldLayoutId id="2147483680" r:id="rId10"/>
    <p:sldLayoutId id="2147483684" r:id="rId11"/>
    <p:sldLayoutId id="2147483681" r:id="rId12"/>
    <p:sldLayoutId id="2147483682" r:id="rId13"/>
    <p:sldLayoutId id="2147483700" r:id="rId14"/>
    <p:sldLayoutId id="2147483687" r:id="rId15"/>
    <p:sldLayoutId id="2147483701" r:id="rId16"/>
  </p:sldLayoutIdLst>
  <p:hf hdr="0" dt="0"/>
  <p:txStyles>
    <p:titleStyle>
      <a:lvl1pPr algn="l" defTabSz="4572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rgbClr val="004F6C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lnSpc>
          <a:spcPct val="140000"/>
        </a:lnSpc>
        <a:spcBef>
          <a:spcPct val="20000"/>
        </a:spcBef>
        <a:buClr>
          <a:srgbClr val="10A3C8"/>
        </a:buClr>
        <a:buFont typeface="Courier New"/>
        <a:buChar char="o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70000"/>
        </a:lnSpc>
        <a:spcBef>
          <a:spcPct val="20000"/>
        </a:spcBef>
        <a:buClr>
          <a:srgbClr val="10A3C8"/>
        </a:buClr>
        <a:buFont typeface="Courier New"/>
        <a:buChar char="o"/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40000"/>
        </a:lnSpc>
        <a:spcBef>
          <a:spcPct val="20000"/>
        </a:spcBef>
        <a:buClr>
          <a:srgbClr val="10A3C8"/>
        </a:buClr>
        <a:buFont typeface="Courier New"/>
        <a:buChar char="o"/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40000"/>
        </a:lnSpc>
        <a:spcBef>
          <a:spcPct val="20000"/>
        </a:spcBef>
        <a:buClr>
          <a:srgbClr val="10A3C8"/>
        </a:buClr>
        <a:buFont typeface="Courier New"/>
        <a:buChar char="o"/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40000"/>
        </a:lnSpc>
        <a:spcBef>
          <a:spcPct val="20000"/>
        </a:spcBef>
        <a:buClr>
          <a:srgbClr val="10A3C8"/>
        </a:buClr>
        <a:buFont typeface="Courier New"/>
        <a:buChar char="o"/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rcraig@uwaterloo.ca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2016-06-07</a:t>
            </a:r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747562"/>
            <a:ext cx="6414420" cy="21643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b="1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Upgrading BC Hydro’s Inflow Forecast System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8769" y="2911929"/>
            <a:ext cx="47501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0C0B"/>
                </a:solidFill>
              </a:rPr>
              <a:t>Adam Gobena, BC Hydro</a:t>
            </a:r>
          </a:p>
          <a:p>
            <a:endParaRPr lang="en-US" dirty="0" smtClean="0">
              <a:solidFill>
                <a:srgbClr val="0D0C0B"/>
              </a:solidFill>
            </a:endParaRPr>
          </a:p>
          <a:p>
            <a:r>
              <a:rPr lang="en-US" sz="1600" dirty="0" smtClean="0">
                <a:solidFill>
                  <a:srgbClr val="0D0C0B"/>
                </a:solidFill>
              </a:rPr>
              <a:t>Georg Jost, BC Hydro</a:t>
            </a:r>
          </a:p>
          <a:p>
            <a:r>
              <a:rPr lang="en-US" sz="1600" dirty="0" smtClean="0">
                <a:solidFill>
                  <a:srgbClr val="0D0C0B"/>
                </a:solidFill>
              </a:rPr>
              <a:t>Scott Weston, BC Hydro</a:t>
            </a:r>
            <a:endParaRPr lang="en-CA" sz="1600" dirty="0">
              <a:solidFill>
                <a:srgbClr val="0D0C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57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rgbClr val="10A3C8"/>
              </a:buClr>
              <a:buFont typeface="Courier New"/>
              <a:buChar char="o"/>
            </a:pPr>
            <a:r>
              <a:rPr lang="en-US" sz="1600" dirty="0" smtClean="0"/>
              <a:t>Relatively loose connection between FEWS and Raven</a:t>
            </a:r>
          </a:p>
          <a:p>
            <a:pPr marL="285750" indent="-285750">
              <a:buClr>
                <a:srgbClr val="10A3C8"/>
              </a:buClr>
              <a:buFont typeface="Courier New"/>
              <a:buChar char="o"/>
            </a:pPr>
            <a:r>
              <a:rPr lang="en-US" sz="1600" dirty="0" smtClean="0"/>
              <a:t>Easy to plug in another model given no changes to I/O </a:t>
            </a:r>
          </a:p>
          <a:p>
            <a:pPr marL="285750" indent="-285750">
              <a:buClr>
                <a:srgbClr val="10A3C8"/>
              </a:buClr>
              <a:buFont typeface="Courier New"/>
              <a:buChar char="o"/>
            </a:pPr>
            <a:r>
              <a:rPr lang="en-US" sz="1600" dirty="0" smtClean="0"/>
              <a:t>A bit more work if model uses different inputs and different discretization</a:t>
            </a:r>
          </a:p>
          <a:p>
            <a:pPr marL="285750" indent="-285750">
              <a:buClr>
                <a:srgbClr val="10A3C8"/>
              </a:buClr>
              <a:buFont typeface="Courier New"/>
              <a:buChar char="o"/>
            </a:pPr>
            <a:r>
              <a:rPr lang="en-US" sz="1600" dirty="0" smtClean="0"/>
              <a:t>Plan to move python adapter to C++ (</a:t>
            </a:r>
            <a:r>
              <a:rPr lang="en-US" sz="1600" dirty="0" err="1" smtClean="0"/>
              <a:t>dll</a:t>
            </a:r>
            <a:r>
              <a:rPr lang="en-US" sz="1600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Raven -  FEWS interface</a:t>
            </a:r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0A3C8"/>
                </a:solidFill>
              </a:rPr>
              <a:t>Model decoupled from forecasting system.</a:t>
            </a:r>
            <a:endParaRPr lang="en-US" dirty="0">
              <a:solidFill>
                <a:srgbClr val="10A3C8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D5D9-82A3-C54E-9C5D-A96269961E0B}" type="slidenum">
              <a:rPr lang="en-US" smtClean="0">
                <a:solidFill>
                  <a:srgbClr val="004F6C"/>
                </a:solidFill>
              </a:rPr>
              <a:pPr/>
              <a:t>10</a:t>
            </a:fld>
            <a:endParaRPr lang="en-US" dirty="0">
              <a:solidFill>
                <a:srgbClr val="004F6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9" y="2087669"/>
            <a:ext cx="3913538" cy="447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0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Raven – FEWS spatial data</a:t>
            </a:r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>
          <a:xfrm>
            <a:off x="456018" y="1537476"/>
            <a:ext cx="8367348" cy="426295"/>
          </a:xfrm>
        </p:spPr>
        <p:txBody>
          <a:bodyPr/>
          <a:lstStyle/>
          <a:p>
            <a:r>
              <a:rPr lang="en-US" dirty="0" smtClean="0"/>
              <a:t>Snowpack is the most important state variable for many of our watersheds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BD5D9-82A3-C54E-9C5D-A96269961E0B}" type="slidenum">
              <a:rPr lang="en-US" smtClean="0">
                <a:solidFill>
                  <a:srgbClr val="004F6C"/>
                </a:solidFill>
              </a:rPr>
              <a:pPr/>
              <a:t>11</a:t>
            </a:fld>
            <a:endParaRPr lang="en-US" dirty="0">
              <a:solidFill>
                <a:srgbClr val="004F6C"/>
              </a:solidFill>
            </a:endParaRPr>
          </a:p>
        </p:txBody>
      </p:sp>
      <p:pic>
        <p:nvPicPr>
          <p:cNvPr id="3074" name="Picture 2" descr="C:\Users\gjost\Documents\PRECIPITATION 03-04-2016, 00_00 UBCWM_Forecast_  Short Range - DET- F.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5" y="2624447"/>
            <a:ext cx="5865542" cy="40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6685808" y="2685426"/>
            <a:ext cx="2137558" cy="1708444"/>
          </a:xfrm>
          <a:prstGeom prst="borderCallout1">
            <a:avLst>
              <a:gd name="adj1" fmla="val 18750"/>
              <a:gd name="adj2" fmla="val -8333"/>
              <a:gd name="adj3" fmla="val 84001"/>
              <a:gd name="adj4" fmla="val -1011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High enough resolution to calibrate to observed SWE</a:t>
            </a:r>
            <a:endParaRPr lang="en-CA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008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RFS snow data assimilation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6018" y="1537476"/>
            <a:ext cx="7583577" cy="672324"/>
          </a:xfrm>
        </p:spPr>
        <p:txBody>
          <a:bodyPr/>
          <a:lstStyle/>
          <a:p>
            <a:r>
              <a:rPr lang="en-US" sz="1400" dirty="0" smtClean="0"/>
              <a:t>The basis for assimilation is a LSR model between observed SWE at snow courses and model simulated SWE (interpolated to same elevation as snow courses)</a:t>
            </a:r>
            <a:endParaRPr lang="en-CA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BD5D9-82A3-C54E-9C5D-A96269961E0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0" y="2292925"/>
            <a:ext cx="6423956" cy="390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3164" y="3773826"/>
            <a:ext cx="380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Eyeball through the scatter (subjective)</a:t>
            </a:r>
          </a:p>
          <a:p>
            <a:endParaRPr lang="en-US" sz="1200" dirty="0" smtClean="0"/>
          </a:p>
          <a:p>
            <a:r>
              <a:rPr lang="en-US" sz="1200" dirty="0" smtClean="0"/>
              <a:t>Apply same adjustment to all land cover types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139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8" y="2368134"/>
            <a:ext cx="5790403" cy="393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1" y="792917"/>
            <a:ext cx="7653646" cy="807283"/>
          </a:xfrm>
        </p:spPr>
        <p:txBody>
          <a:bodyPr/>
          <a:lstStyle/>
          <a:p>
            <a:r>
              <a:rPr lang="en-US" dirty="0" smtClean="0"/>
              <a:t>Raven – FEWS snow data assimilation</a:t>
            </a:r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>
          <a:xfrm>
            <a:off x="456018" y="1537476"/>
            <a:ext cx="8367348" cy="899898"/>
          </a:xfrm>
        </p:spPr>
        <p:txBody>
          <a:bodyPr/>
          <a:lstStyle/>
          <a:p>
            <a:r>
              <a:rPr lang="en-US" dirty="0" smtClean="0"/>
              <a:t>The basis for assimilation is PCR between observed SWE at snow courses and simulated HRU SWE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BD5D9-82A3-C54E-9C5D-A96269961E0B}" type="slidenum">
              <a:rPr lang="en-US" smtClean="0">
                <a:solidFill>
                  <a:srgbClr val="004F6C"/>
                </a:solidFill>
              </a:rPr>
              <a:pPr/>
              <a:t>13</a:t>
            </a:fld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685808" y="2685427"/>
            <a:ext cx="2137558" cy="1138052"/>
          </a:xfrm>
          <a:prstGeom prst="borderCallout1">
            <a:avLst>
              <a:gd name="adj1" fmla="val 47845"/>
              <a:gd name="adj2" fmla="val -2777"/>
              <a:gd name="adj3" fmla="val 157655"/>
              <a:gd name="adj4" fmla="val -494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PCA for every HRU (objective?) 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6472052" y="4251366"/>
            <a:ext cx="2541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 vs Elevation for major land cover types (Forest, Open South, Open North</a:t>
            </a:r>
            <a:r>
              <a:rPr lang="en-US" dirty="0" smtClean="0"/>
              <a:t>)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410693" y="2623150"/>
            <a:ext cx="222068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instrumentation above ~2000m, roughly 40% of DA for this basin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21035" y="3823479"/>
            <a:ext cx="421573" cy="629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0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1" y="792917"/>
            <a:ext cx="7760524" cy="807283"/>
          </a:xfrm>
        </p:spPr>
        <p:txBody>
          <a:bodyPr/>
          <a:lstStyle/>
          <a:p>
            <a:r>
              <a:rPr lang="en-US" dirty="0" smtClean="0"/>
              <a:t>LiDAR for high elevation snow monitoring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6018" y="1537476"/>
            <a:ext cx="7927961" cy="426295"/>
          </a:xfrm>
        </p:spPr>
        <p:txBody>
          <a:bodyPr/>
          <a:lstStyle/>
          <a:p>
            <a:r>
              <a:rPr lang="en-US" dirty="0" smtClean="0"/>
              <a:t>Need at least a few years before we use it quantitatively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BD5D9-82A3-C54E-9C5D-A96269961E0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04" y="2209799"/>
            <a:ext cx="6360769" cy="392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1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2208810"/>
            <a:ext cx="6929054" cy="433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Forecasting in Raven – FEWS</a:t>
            </a:r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>
          <a:xfrm>
            <a:off x="456018" y="1537476"/>
            <a:ext cx="8367348" cy="426295"/>
          </a:xfrm>
        </p:spPr>
        <p:txBody>
          <a:bodyPr/>
          <a:lstStyle/>
          <a:p>
            <a:r>
              <a:rPr lang="en-US" dirty="0" smtClean="0"/>
              <a:t>Raven has built-in tracer model for hydrograph separation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BD5D9-82A3-C54E-9C5D-A96269961E0B}" type="slidenum">
              <a:rPr lang="en-US" smtClean="0">
                <a:solidFill>
                  <a:srgbClr val="004F6C"/>
                </a:solidFill>
              </a:rPr>
              <a:pPr/>
              <a:t>15</a:t>
            </a:fld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875813" y="2232561"/>
            <a:ext cx="2137558" cy="3562598"/>
          </a:xfrm>
          <a:prstGeom prst="borderCallout1">
            <a:avLst>
              <a:gd name="adj1" fmla="val 48802"/>
              <a:gd name="adj2" fmla="val -3333"/>
              <a:gd name="adj3" fmla="val 34709"/>
              <a:gd name="adj4" fmla="val -167223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Built-in transport model for hydrograph separation into rain, snow and glacier runoff</a:t>
            </a:r>
          </a:p>
          <a:p>
            <a:endParaRPr lang="en-US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  <a:p>
            <a:r>
              <a:rPr lang="en-US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Rain-snow partitioning (esp. useful during rain-on-snow events) </a:t>
            </a:r>
            <a:endParaRPr lang="en-CA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 flipH="1">
            <a:off x="4714505" y="4013860"/>
            <a:ext cx="2161308" cy="1781299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Freezing Temperature map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6018" y="1513726"/>
            <a:ext cx="8224844" cy="426295"/>
          </a:xfrm>
        </p:spPr>
        <p:txBody>
          <a:bodyPr/>
          <a:lstStyle/>
          <a:p>
            <a:r>
              <a:rPr lang="en-US" dirty="0" smtClean="0"/>
              <a:t>Superimposed on MODIS snow cover to identify rain-on-snow events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BD5D9-82A3-C54E-9C5D-A96269961E0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82" y="2328550"/>
            <a:ext cx="5496978" cy="390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63" y="3147951"/>
            <a:ext cx="2084037" cy="67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377281"/>
            <a:ext cx="7891153" cy="1035883"/>
          </a:xfrm>
        </p:spPr>
        <p:txBody>
          <a:bodyPr/>
          <a:lstStyle/>
          <a:p>
            <a:r>
              <a:rPr lang="en-US" sz="4000" dirty="0" smtClean="0"/>
              <a:t>Probabilistic forecasting</a:t>
            </a:r>
            <a:endParaRPr lang="en-US" sz="4000" dirty="0">
              <a:solidFill>
                <a:srgbClr val="004F6C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47" y="2646052"/>
            <a:ext cx="4593615" cy="287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1" y="2646052"/>
            <a:ext cx="3491964" cy="289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urved Connector 3"/>
          <p:cNvCxnSpPr/>
          <p:nvPr/>
        </p:nvCxnSpPr>
        <p:spPr>
          <a:xfrm flipV="1">
            <a:off x="3277590" y="3906982"/>
            <a:ext cx="1318161" cy="510619"/>
          </a:xfrm>
          <a:prstGeom prst="curvedConnector3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0021" y="1508166"/>
            <a:ext cx="732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RFS									Raven-FEWS</a:t>
            </a:r>
          </a:p>
          <a:p>
            <a:r>
              <a:rPr lang="en-US" dirty="0" smtClean="0"/>
              <a:t>Primarily deterministic					Deterministic/Probabilistic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74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9275"/>
            <a:ext cx="8257806" cy="807283"/>
          </a:xfrm>
        </p:spPr>
        <p:txBody>
          <a:bodyPr/>
          <a:lstStyle/>
          <a:p>
            <a:r>
              <a:rPr lang="en-US" dirty="0" smtClean="0"/>
              <a:t>Weather forecast uncertainty</a:t>
            </a:r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8BD5D9-82A3-C54E-9C5D-A96269961E0B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57409" y="1328824"/>
            <a:ext cx="7757597" cy="4582007"/>
            <a:chOff x="957409" y="1328824"/>
            <a:chExt cx="6835154" cy="4582007"/>
          </a:xfrm>
        </p:grpSpPr>
        <p:sp>
          <p:nvSpPr>
            <p:cNvPr id="6" name="Bent-Up Arrow 5"/>
            <p:cNvSpPr/>
            <p:nvPr/>
          </p:nvSpPr>
          <p:spPr>
            <a:xfrm rot="5400000">
              <a:off x="1193160" y="2315219"/>
              <a:ext cx="889830" cy="101304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957409" y="1328824"/>
              <a:ext cx="1497950" cy="1048516"/>
            </a:xfrm>
            <a:custGeom>
              <a:avLst/>
              <a:gdLst>
                <a:gd name="connsiteX0" fmla="*/ 0 w 1497950"/>
                <a:gd name="connsiteY0" fmla="*/ 174788 h 1048516"/>
                <a:gd name="connsiteX1" fmla="*/ 174788 w 1497950"/>
                <a:gd name="connsiteY1" fmla="*/ 0 h 1048516"/>
                <a:gd name="connsiteX2" fmla="*/ 1323162 w 1497950"/>
                <a:gd name="connsiteY2" fmla="*/ 0 h 1048516"/>
                <a:gd name="connsiteX3" fmla="*/ 1497950 w 1497950"/>
                <a:gd name="connsiteY3" fmla="*/ 174788 h 1048516"/>
                <a:gd name="connsiteX4" fmla="*/ 1497950 w 1497950"/>
                <a:gd name="connsiteY4" fmla="*/ 873728 h 1048516"/>
                <a:gd name="connsiteX5" fmla="*/ 1323162 w 1497950"/>
                <a:gd name="connsiteY5" fmla="*/ 1048516 h 1048516"/>
                <a:gd name="connsiteX6" fmla="*/ 174788 w 1497950"/>
                <a:gd name="connsiteY6" fmla="*/ 1048516 h 1048516"/>
                <a:gd name="connsiteX7" fmla="*/ 0 w 1497950"/>
                <a:gd name="connsiteY7" fmla="*/ 873728 h 1048516"/>
                <a:gd name="connsiteX8" fmla="*/ 0 w 1497950"/>
                <a:gd name="connsiteY8" fmla="*/ 174788 h 104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950" h="1048516">
                  <a:moveTo>
                    <a:pt x="0" y="174788"/>
                  </a:moveTo>
                  <a:cubicBezTo>
                    <a:pt x="0" y="78255"/>
                    <a:pt x="78255" y="0"/>
                    <a:pt x="174788" y="0"/>
                  </a:cubicBezTo>
                  <a:lnTo>
                    <a:pt x="1323162" y="0"/>
                  </a:lnTo>
                  <a:cubicBezTo>
                    <a:pt x="1419695" y="0"/>
                    <a:pt x="1497950" y="78255"/>
                    <a:pt x="1497950" y="174788"/>
                  </a:cubicBezTo>
                  <a:lnTo>
                    <a:pt x="1497950" y="873728"/>
                  </a:lnTo>
                  <a:cubicBezTo>
                    <a:pt x="1497950" y="970261"/>
                    <a:pt x="1419695" y="1048516"/>
                    <a:pt x="1323162" y="1048516"/>
                  </a:cubicBezTo>
                  <a:lnTo>
                    <a:pt x="174788" y="1048516"/>
                  </a:lnTo>
                  <a:cubicBezTo>
                    <a:pt x="78255" y="1048516"/>
                    <a:pt x="0" y="970261"/>
                    <a:pt x="0" y="873728"/>
                  </a:cubicBezTo>
                  <a:lnTo>
                    <a:pt x="0" y="174788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8344" tIns="108344" rIns="108344" bIns="10834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Raw NAEFS forecast</a:t>
              </a:r>
              <a:endParaRPr lang="en-CA" sz="15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5359" y="1428824"/>
              <a:ext cx="4815347" cy="847457"/>
            </a:xfrm>
            <a:custGeom>
              <a:avLst/>
              <a:gdLst>
                <a:gd name="connsiteX0" fmla="*/ 0 w 1089466"/>
                <a:gd name="connsiteY0" fmla="*/ 0 h 847457"/>
                <a:gd name="connsiteX1" fmla="*/ 1089466 w 1089466"/>
                <a:gd name="connsiteY1" fmla="*/ 0 h 847457"/>
                <a:gd name="connsiteX2" fmla="*/ 1089466 w 1089466"/>
                <a:gd name="connsiteY2" fmla="*/ 847457 h 847457"/>
                <a:gd name="connsiteX3" fmla="*/ 0 w 1089466"/>
                <a:gd name="connsiteY3" fmla="*/ 847457 h 847457"/>
                <a:gd name="connsiteX4" fmla="*/ 0 w 1089466"/>
                <a:gd name="connsiteY4" fmla="*/ 0 h 84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466" h="847457">
                  <a:moveTo>
                    <a:pt x="0" y="0"/>
                  </a:moveTo>
                  <a:lnTo>
                    <a:pt x="1089466" y="0"/>
                  </a:lnTo>
                  <a:lnTo>
                    <a:pt x="1089466" y="847457"/>
                  </a:lnTo>
                  <a:lnTo>
                    <a:pt x="0" y="8474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 North American Ensemble Forecasting System</a:t>
              </a:r>
              <a:endParaRPr lang="en-CA" sz="16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 Total of 42 members running 15 days out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dirty="0" smtClean="0"/>
                <a:t> ~50km resolution</a:t>
              </a:r>
              <a:endParaRPr lang="en-CA" sz="1600" kern="1200" dirty="0"/>
            </a:p>
          </p:txBody>
        </p:sp>
        <p:sp>
          <p:nvSpPr>
            <p:cNvPr id="11" name="Bent-Up Arrow 10"/>
            <p:cNvSpPr/>
            <p:nvPr/>
          </p:nvSpPr>
          <p:spPr>
            <a:xfrm rot="5400000">
              <a:off x="2435120" y="3493049"/>
              <a:ext cx="889830" cy="101304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2199369" y="2506654"/>
              <a:ext cx="1497950" cy="1048516"/>
            </a:xfrm>
            <a:custGeom>
              <a:avLst/>
              <a:gdLst>
                <a:gd name="connsiteX0" fmla="*/ 0 w 1497950"/>
                <a:gd name="connsiteY0" fmla="*/ 174788 h 1048516"/>
                <a:gd name="connsiteX1" fmla="*/ 174788 w 1497950"/>
                <a:gd name="connsiteY1" fmla="*/ 0 h 1048516"/>
                <a:gd name="connsiteX2" fmla="*/ 1323162 w 1497950"/>
                <a:gd name="connsiteY2" fmla="*/ 0 h 1048516"/>
                <a:gd name="connsiteX3" fmla="*/ 1497950 w 1497950"/>
                <a:gd name="connsiteY3" fmla="*/ 174788 h 1048516"/>
                <a:gd name="connsiteX4" fmla="*/ 1497950 w 1497950"/>
                <a:gd name="connsiteY4" fmla="*/ 873728 h 1048516"/>
                <a:gd name="connsiteX5" fmla="*/ 1323162 w 1497950"/>
                <a:gd name="connsiteY5" fmla="*/ 1048516 h 1048516"/>
                <a:gd name="connsiteX6" fmla="*/ 174788 w 1497950"/>
                <a:gd name="connsiteY6" fmla="*/ 1048516 h 1048516"/>
                <a:gd name="connsiteX7" fmla="*/ 0 w 1497950"/>
                <a:gd name="connsiteY7" fmla="*/ 873728 h 1048516"/>
                <a:gd name="connsiteX8" fmla="*/ 0 w 1497950"/>
                <a:gd name="connsiteY8" fmla="*/ 174788 h 104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950" h="1048516">
                  <a:moveTo>
                    <a:pt x="0" y="174788"/>
                  </a:moveTo>
                  <a:cubicBezTo>
                    <a:pt x="0" y="78255"/>
                    <a:pt x="78255" y="0"/>
                    <a:pt x="174788" y="0"/>
                  </a:cubicBezTo>
                  <a:lnTo>
                    <a:pt x="1323162" y="0"/>
                  </a:lnTo>
                  <a:cubicBezTo>
                    <a:pt x="1419695" y="0"/>
                    <a:pt x="1497950" y="78255"/>
                    <a:pt x="1497950" y="174788"/>
                  </a:cubicBezTo>
                  <a:lnTo>
                    <a:pt x="1497950" y="873728"/>
                  </a:lnTo>
                  <a:cubicBezTo>
                    <a:pt x="1497950" y="970261"/>
                    <a:pt x="1419695" y="1048516"/>
                    <a:pt x="1323162" y="1048516"/>
                  </a:cubicBezTo>
                  <a:lnTo>
                    <a:pt x="174788" y="1048516"/>
                  </a:lnTo>
                  <a:cubicBezTo>
                    <a:pt x="78255" y="1048516"/>
                    <a:pt x="0" y="970261"/>
                    <a:pt x="0" y="873728"/>
                  </a:cubicBezTo>
                  <a:lnTo>
                    <a:pt x="0" y="174788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8344" tIns="108344" rIns="108344" bIns="10834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err="1" smtClean="0"/>
                <a:t>Postprocessing</a:t>
              </a:r>
              <a:endParaRPr lang="en-US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 smtClean="0"/>
                <a:t>(at UBC)</a:t>
              </a:r>
              <a:endParaRPr lang="en-CA" sz="15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697319" y="2606654"/>
              <a:ext cx="2929111" cy="847457"/>
            </a:xfrm>
            <a:custGeom>
              <a:avLst/>
              <a:gdLst>
                <a:gd name="connsiteX0" fmla="*/ 0 w 1089466"/>
                <a:gd name="connsiteY0" fmla="*/ 0 h 847457"/>
                <a:gd name="connsiteX1" fmla="*/ 1089466 w 1089466"/>
                <a:gd name="connsiteY1" fmla="*/ 0 h 847457"/>
                <a:gd name="connsiteX2" fmla="*/ 1089466 w 1089466"/>
                <a:gd name="connsiteY2" fmla="*/ 847457 h 847457"/>
                <a:gd name="connsiteX3" fmla="*/ 0 w 1089466"/>
                <a:gd name="connsiteY3" fmla="*/ 847457 h 847457"/>
                <a:gd name="connsiteX4" fmla="*/ 0 w 1089466"/>
                <a:gd name="connsiteY4" fmla="*/ 0 h 84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466" h="847457">
                  <a:moveTo>
                    <a:pt x="0" y="0"/>
                  </a:moveTo>
                  <a:lnTo>
                    <a:pt x="1089466" y="0"/>
                  </a:lnTo>
                  <a:lnTo>
                    <a:pt x="1089466" y="847457"/>
                  </a:lnTo>
                  <a:lnTo>
                    <a:pt x="0" y="8474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 Bias correction</a:t>
              </a:r>
              <a:endParaRPr lang="en-CA" sz="16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 Dispersion correction</a:t>
              </a:r>
              <a:endParaRPr lang="en-CA" sz="1600" kern="1200" dirty="0"/>
            </a:p>
          </p:txBody>
        </p:sp>
        <p:sp>
          <p:nvSpPr>
            <p:cNvPr id="14" name="Bent-Up Arrow 13"/>
            <p:cNvSpPr/>
            <p:nvPr/>
          </p:nvSpPr>
          <p:spPr>
            <a:xfrm rot="5400000">
              <a:off x="3677081" y="4670880"/>
              <a:ext cx="889830" cy="101304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3441330" y="3684485"/>
              <a:ext cx="1497950" cy="1048516"/>
            </a:xfrm>
            <a:custGeom>
              <a:avLst/>
              <a:gdLst>
                <a:gd name="connsiteX0" fmla="*/ 0 w 1497950"/>
                <a:gd name="connsiteY0" fmla="*/ 174788 h 1048516"/>
                <a:gd name="connsiteX1" fmla="*/ 174788 w 1497950"/>
                <a:gd name="connsiteY1" fmla="*/ 0 h 1048516"/>
                <a:gd name="connsiteX2" fmla="*/ 1323162 w 1497950"/>
                <a:gd name="connsiteY2" fmla="*/ 0 h 1048516"/>
                <a:gd name="connsiteX3" fmla="*/ 1497950 w 1497950"/>
                <a:gd name="connsiteY3" fmla="*/ 174788 h 1048516"/>
                <a:gd name="connsiteX4" fmla="*/ 1497950 w 1497950"/>
                <a:gd name="connsiteY4" fmla="*/ 873728 h 1048516"/>
                <a:gd name="connsiteX5" fmla="*/ 1323162 w 1497950"/>
                <a:gd name="connsiteY5" fmla="*/ 1048516 h 1048516"/>
                <a:gd name="connsiteX6" fmla="*/ 174788 w 1497950"/>
                <a:gd name="connsiteY6" fmla="*/ 1048516 h 1048516"/>
                <a:gd name="connsiteX7" fmla="*/ 0 w 1497950"/>
                <a:gd name="connsiteY7" fmla="*/ 873728 h 1048516"/>
                <a:gd name="connsiteX8" fmla="*/ 0 w 1497950"/>
                <a:gd name="connsiteY8" fmla="*/ 174788 h 104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950" h="1048516">
                  <a:moveTo>
                    <a:pt x="0" y="174788"/>
                  </a:moveTo>
                  <a:cubicBezTo>
                    <a:pt x="0" y="78255"/>
                    <a:pt x="78255" y="0"/>
                    <a:pt x="174788" y="0"/>
                  </a:cubicBezTo>
                  <a:lnTo>
                    <a:pt x="1323162" y="0"/>
                  </a:lnTo>
                  <a:cubicBezTo>
                    <a:pt x="1419695" y="0"/>
                    <a:pt x="1497950" y="78255"/>
                    <a:pt x="1497950" y="174788"/>
                  </a:cubicBezTo>
                  <a:lnTo>
                    <a:pt x="1497950" y="873728"/>
                  </a:lnTo>
                  <a:cubicBezTo>
                    <a:pt x="1497950" y="970261"/>
                    <a:pt x="1419695" y="1048516"/>
                    <a:pt x="1323162" y="1048516"/>
                  </a:cubicBezTo>
                  <a:lnTo>
                    <a:pt x="174788" y="1048516"/>
                  </a:lnTo>
                  <a:cubicBezTo>
                    <a:pt x="78255" y="1048516"/>
                    <a:pt x="0" y="970261"/>
                    <a:pt x="0" y="873728"/>
                  </a:cubicBezTo>
                  <a:lnTo>
                    <a:pt x="0" y="174788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8344" tIns="108344" rIns="108344" bIns="10834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FEWS/Raven</a:t>
              </a:r>
              <a:endParaRPr lang="en-CA" sz="15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939280" y="3784485"/>
              <a:ext cx="2331426" cy="847457"/>
            </a:xfrm>
            <a:custGeom>
              <a:avLst/>
              <a:gdLst>
                <a:gd name="connsiteX0" fmla="*/ 0 w 1089466"/>
                <a:gd name="connsiteY0" fmla="*/ 0 h 847457"/>
                <a:gd name="connsiteX1" fmla="*/ 1089466 w 1089466"/>
                <a:gd name="connsiteY1" fmla="*/ 0 h 847457"/>
                <a:gd name="connsiteX2" fmla="*/ 1089466 w 1089466"/>
                <a:gd name="connsiteY2" fmla="*/ 847457 h 847457"/>
                <a:gd name="connsiteX3" fmla="*/ 0 w 1089466"/>
                <a:gd name="connsiteY3" fmla="*/ 847457 h 847457"/>
                <a:gd name="connsiteX4" fmla="*/ 0 w 1089466"/>
                <a:gd name="connsiteY4" fmla="*/ 0 h 84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466" h="847457">
                  <a:moveTo>
                    <a:pt x="0" y="0"/>
                  </a:moveTo>
                  <a:lnTo>
                    <a:pt x="1089466" y="0"/>
                  </a:lnTo>
                  <a:lnTo>
                    <a:pt x="1089466" y="847457"/>
                  </a:lnTo>
                  <a:lnTo>
                    <a:pt x="0" y="8474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 Scheduled runs</a:t>
              </a:r>
              <a:endParaRPr lang="en-CA" sz="16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83290" y="4862315"/>
              <a:ext cx="1497950" cy="1048516"/>
            </a:xfrm>
            <a:custGeom>
              <a:avLst/>
              <a:gdLst>
                <a:gd name="connsiteX0" fmla="*/ 0 w 1497950"/>
                <a:gd name="connsiteY0" fmla="*/ 174788 h 1048516"/>
                <a:gd name="connsiteX1" fmla="*/ 174788 w 1497950"/>
                <a:gd name="connsiteY1" fmla="*/ 0 h 1048516"/>
                <a:gd name="connsiteX2" fmla="*/ 1323162 w 1497950"/>
                <a:gd name="connsiteY2" fmla="*/ 0 h 1048516"/>
                <a:gd name="connsiteX3" fmla="*/ 1497950 w 1497950"/>
                <a:gd name="connsiteY3" fmla="*/ 174788 h 1048516"/>
                <a:gd name="connsiteX4" fmla="*/ 1497950 w 1497950"/>
                <a:gd name="connsiteY4" fmla="*/ 873728 h 1048516"/>
                <a:gd name="connsiteX5" fmla="*/ 1323162 w 1497950"/>
                <a:gd name="connsiteY5" fmla="*/ 1048516 h 1048516"/>
                <a:gd name="connsiteX6" fmla="*/ 174788 w 1497950"/>
                <a:gd name="connsiteY6" fmla="*/ 1048516 h 1048516"/>
                <a:gd name="connsiteX7" fmla="*/ 0 w 1497950"/>
                <a:gd name="connsiteY7" fmla="*/ 873728 h 1048516"/>
                <a:gd name="connsiteX8" fmla="*/ 0 w 1497950"/>
                <a:gd name="connsiteY8" fmla="*/ 174788 h 104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7950" h="1048516">
                  <a:moveTo>
                    <a:pt x="0" y="174788"/>
                  </a:moveTo>
                  <a:cubicBezTo>
                    <a:pt x="0" y="78255"/>
                    <a:pt x="78255" y="0"/>
                    <a:pt x="174788" y="0"/>
                  </a:cubicBezTo>
                  <a:lnTo>
                    <a:pt x="1323162" y="0"/>
                  </a:lnTo>
                  <a:cubicBezTo>
                    <a:pt x="1419695" y="0"/>
                    <a:pt x="1497950" y="78255"/>
                    <a:pt x="1497950" y="174788"/>
                  </a:cubicBezTo>
                  <a:lnTo>
                    <a:pt x="1497950" y="873728"/>
                  </a:lnTo>
                  <a:cubicBezTo>
                    <a:pt x="1497950" y="970261"/>
                    <a:pt x="1419695" y="1048516"/>
                    <a:pt x="1323162" y="1048516"/>
                  </a:cubicBezTo>
                  <a:lnTo>
                    <a:pt x="174788" y="1048516"/>
                  </a:lnTo>
                  <a:cubicBezTo>
                    <a:pt x="78255" y="1048516"/>
                    <a:pt x="0" y="970261"/>
                    <a:pt x="0" y="873728"/>
                  </a:cubicBezTo>
                  <a:lnTo>
                    <a:pt x="0" y="174788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8344" tIns="108344" rIns="108344" bIns="10834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FEWS</a:t>
              </a:r>
              <a:endParaRPr lang="en-CA" sz="1500" kern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181240" y="4962315"/>
              <a:ext cx="1611323" cy="847457"/>
            </a:xfrm>
            <a:custGeom>
              <a:avLst/>
              <a:gdLst>
                <a:gd name="connsiteX0" fmla="*/ 0 w 1089466"/>
                <a:gd name="connsiteY0" fmla="*/ 0 h 847457"/>
                <a:gd name="connsiteX1" fmla="*/ 1089466 w 1089466"/>
                <a:gd name="connsiteY1" fmla="*/ 0 h 847457"/>
                <a:gd name="connsiteX2" fmla="*/ 1089466 w 1089466"/>
                <a:gd name="connsiteY2" fmla="*/ 847457 h 847457"/>
                <a:gd name="connsiteX3" fmla="*/ 0 w 1089466"/>
                <a:gd name="connsiteY3" fmla="*/ 847457 h 847457"/>
                <a:gd name="connsiteX4" fmla="*/ 0 w 1089466"/>
                <a:gd name="connsiteY4" fmla="*/ 0 h 84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466" h="847457">
                  <a:moveTo>
                    <a:pt x="0" y="0"/>
                  </a:moveTo>
                  <a:lnTo>
                    <a:pt x="1089466" y="0"/>
                  </a:lnTo>
                  <a:lnTo>
                    <a:pt x="1089466" y="847457"/>
                  </a:lnTo>
                  <a:lnTo>
                    <a:pt x="0" y="8474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Postprocessing</a:t>
              </a:r>
              <a:endParaRPr lang="en-CA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154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519785"/>
            <a:ext cx="8228417" cy="807283"/>
          </a:xfrm>
        </p:spPr>
        <p:txBody>
          <a:bodyPr/>
          <a:lstStyle/>
          <a:p>
            <a:r>
              <a:rPr lang="en-US" dirty="0" smtClean="0">
                <a:solidFill>
                  <a:srgbClr val="004F6C"/>
                </a:solidFill>
              </a:rPr>
              <a:t>Raven Direct </a:t>
            </a:r>
            <a:r>
              <a:rPr lang="en-US" dirty="0"/>
              <a:t>M</a:t>
            </a:r>
            <a:r>
              <a:rPr lang="en-US" dirty="0" smtClean="0">
                <a:solidFill>
                  <a:srgbClr val="004F6C"/>
                </a:solidFill>
              </a:rPr>
              <a:t>odel </a:t>
            </a:r>
            <a:r>
              <a:rPr lang="en-US" dirty="0"/>
              <a:t>O</a:t>
            </a:r>
            <a:r>
              <a:rPr lang="en-US" dirty="0" smtClean="0">
                <a:solidFill>
                  <a:srgbClr val="004F6C"/>
                </a:solidFill>
              </a:rPr>
              <a:t>utput</a:t>
            </a:r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D5D9-82A3-C54E-9C5D-A96269961E0B}" type="slidenum">
              <a:rPr lang="en-US" smtClean="0">
                <a:solidFill>
                  <a:srgbClr val="004F6C"/>
                </a:solidFill>
              </a:rPr>
              <a:pPr/>
              <a:t>19</a:t>
            </a:fld>
            <a:endParaRPr lang="en-US" dirty="0">
              <a:solidFill>
                <a:srgbClr val="004F6C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5"/>
          <a:stretch/>
        </p:blipFill>
        <p:spPr bwMode="auto">
          <a:xfrm>
            <a:off x="181688" y="2532528"/>
            <a:ext cx="6337864" cy="376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6760018" y="1327069"/>
            <a:ext cx="2064530" cy="1114940"/>
          </a:xfrm>
          <a:prstGeom prst="borderCallout1">
            <a:avLst>
              <a:gd name="adj1" fmla="val 44649"/>
              <a:gd name="adj2" fmla="val -3731"/>
              <a:gd name="adj3" fmla="val 279899"/>
              <a:gd name="adj4" fmla="val -1838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RDPS</a:t>
            </a:r>
            <a:r>
              <a:rPr lang="en-US" dirty="0" smtClean="0"/>
              <a:t> ~ 10k resolution but only runs 2 day forecast</a:t>
            </a:r>
            <a:endParaRPr lang="en-CA" dirty="0"/>
          </a:p>
        </p:txBody>
      </p:sp>
      <p:sp>
        <p:nvSpPr>
          <p:cNvPr id="11" name="Content Placeholder 8"/>
          <p:cNvSpPr>
            <a:spLocks noGrp="1"/>
          </p:cNvSpPr>
          <p:nvPr/>
        </p:nvSpPr>
        <p:spPr>
          <a:xfrm>
            <a:off x="457199" y="1224376"/>
            <a:ext cx="6204858" cy="862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Font typeface="Courier New"/>
              <a:buNone/>
              <a:defRPr sz="2000" kern="1200" baseline="0">
                <a:solidFill>
                  <a:srgbClr val="10A3C8"/>
                </a:solidFill>
                <a:latin typeface="Arial Bold"/>
                <a:ea typeface="+mn-ea"/>
                <a:cs typeface="Arial Bold"/>
              </a:defRPr>
            </a:lvl1pPr>
            <a:lvl2pPr marL="742950" indent="-285750" algn="l" defTabSz="457200" rtl="0" eaLnBrk="1" latinLnBrk="0" hangingPunct="1">
              <a:lnSpc>
                <a:spcPct val="170000"/>
              </a:lnSpc>
              <a:spcBef>
                <a:spcPct val="20000"/>
              </a:spcBef>
              <a:buClr>
                <a:schemeClr val="bg2"/>
              </a:buClr>
              <a:buFont typeface="Courier New"/>
              <a:buChar char="o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Font typeface="Courier New"/>
              <a:buChar char="o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Font typeface="Courier New"/>
              <a:buChar char="o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Font typeface="Courier New"/>
              <a:buChar char="o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NAEFS too coarse esp. for small, flashy coastal basins</a:t>
            </a:r>
          </a:p>
          <a:p>
            <a:r>
              <a:rPr lang="en-US" sz="1800" dirty="0" smtClean="0">
                <a:solidFill>
                  <a:srgbClr val="0D0C0B"/>
                </a:solidFill>
              </a:rPr>
              <a:t>Official forecast: deterministic (RDPS+NAEFS median)</a:t>
            </a:r>
            <a:endParaRPr lang="en-CA" sz="1800" dirty="0">
              <a:solidFill>
                <a:srgbClr val="0D0C0B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6773963" y="2963885"/>
            <a:ext cx="2064530" cy="1114940"/>
          </a:xfrm>
          <a:prstGeom prst="borderCallout1">
            <a:avLst>
              <a:gd name="adj1" fmla="val 44649"/>
              <a:gd name="adj2" fmla="val -3731"/>
              <a:gd name="adj3" fmla="val 141435"/>
              <a:gd name="adj4" fmla="val -12173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Very little skill in forecasts beyond day 8</a:t>
            </a:r>
            <a:endParaRPr lang="en-CA" dirty="0"/>
          </a:p>
        </p:txBody>
      </p:sp>
      <p:sp>
        <p:nvSpPr>
          <p:cNvPr id="13" name="Line Callout 1 12"/>
          <p:cNvSpPr/>
          <p:nvPr/>
        </p:nvSpPr>
        <p:spPr>
          <a:xfrm>
            <a:off x="6760018" y="4416160"/>
            <a:ext cx="2064530" cy="1378998"/>
          </a:xfrm>
          <a:prstGeom prst="borderCallout1">
            <a:avLst>
              <a:gd name="adj1" fmla="val 44649"/>
              <a:gd name="adj2" fmla="val -3731"/>
              <a:gd name="adj3" fmla="val 15933"/>
              <a:gd name="adj4" fmla="val -1574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Probabilistic inflow forecast has highest value between day 3 and day 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39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6C"/>
                </a:solidFill>
              </a:rPr>
              <a:t>Topics covered</a:t>
            </a:r>
            <a:br>
              <a:rPr lang="en-US" dirty="0" smtClean="0">
                <a:solidFill>
                  <a:srgbClr val="004F6C"/>
                </a:solidFill>
              </a:rPr>
            </a:br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6018" y="1852110"/>
            <a:ext cx="7326542" cy="4480275"/>
          </a:xfrm>
        </p:spPr>
        <p:txBody>
          <a:bodyPr>
            <a:normAutofit/>
          </a:bodyPr>
          <a:lstStyle/>
          <a:p>
            <a:pPr lvl="0"/>
            <a:r>
              <a:rPr lang="en-US" sz="1400" dirty="0" smtClean="0">
                <a:solidFill>
                  <a:srgbClr val="0D0C0B"/>
                </a:solidFill>
              </a:rPr>
              <a:t>BC Hydro Overview</a:t>
            </a:r>
          </a:p>
          <a:p>
            <a:pPr lvl="0"/>
            <a:r>
              <a:rPr lang="en-US" sz="1400" dirty="0" smtClean="0">
                <a:solidFill>
                  <a:srgbClr val="0D0C0B"/>
                </a:solidFill>
              </a:rPr>
              <a:t>Inflow Forecasting at BC Hydro</a:t>
            </a:r>
          </a:p>
          <a:p>
            <a:pPr lvl="0"/>
            <a:r>
              <a:rPr lang="en-US" sz="1400" dirty="0" smtClean="0">
                <a:solidFill>
                  <a:srgbClr val="0D0C0B"/>
                </a:solidFill>
              </a:rPr>
              <a:t>Modernizing the forecast system – why and how?</a:t>
            </a:r>
          </a:p>
          <a:p>
            <a:pPr lvl="0"/>
            <a:r>
              <a:rPr lang="en-US" sz="1400" dirty="0" smtClean="0">
                <a:solidFill>
                  <a:srgbClr val="0D0C0B"/>
                </a:solidFill>
              </a:rPr>
              <a:t>Some outputs from the new system</a:t>
            </a:r>
          </a:p>
          <a:p>
            <a:pPr lvl="0"/>
            <a:r>
              <a:rPr lang="en-US" sz="1400" dirty="0" smtClean="0">
                <a:solidFill>
                  <a:srgbClr val="0D0C0B"/>
                </a:solidFill>
              </a:rPr>
              <a:t>Future plan</a:t>
            </a:r>
          </a:p>
          <a:p>
            <a:pPr lvl="0"/>
            <a:endParaRPr lang="en-US" sz="1400" dirty="0">
              <a:solidFill>
                <a:srgbClr val="0D0C0B"/>
              </a:solidFill>
            </a:endParaRPr>
          </a:p>
          <a:p>
            <a:pPr lvl="0"/>
            <a:endParaRPr lang="en-US" sz="1400" dirty="0" smtClean="0">
              <a:solidFill>
                <a:srgbClr val="0D0C0B"/>
              </a:solidFill>
            </a:endParaRPr>
          </a:p>
          <a:p>
            <a:pPr lvl="0"/>
            <a:endParaRPr lang="en-US" sz="1400" dirty="0">
              <a:solidFill>
                <a:srgbClr val="0D0C0B"/>
              </a:solidFill>
            </a:endParaRPr>
          </a:p>
          <a:p>
            <a:pPr lvl="0"/>
            <a:endParaRPr lang="en-CA" sz="1400" dirty="0">
              <a:solidFill>
                <a:srgbClr val="0D0C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1863755"/>
            <a:ext cx="5432837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329779"/>
            <a:ext cx="8228417" cy="807283"/>
          </a:xfrm>
        </p:spPr>
        <p:txBody>
          <a:bodyPr/>
          <a:lstStyle/>
          <a:p>
            <a:r>
              <a:rPr lang="en-US" dirty="0" smtClean="0">
                <a:solidFill>
                  <a:srgbClr val="004F6C"/>
                </a:solidFill>
              </a:rPr>
              <a:t>Raven ‘Dressed’ forecast</a:t>
            </a:r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D5D9-82A3-C54E-9C5D-A96269961E0B}" type="slidenum">
              <a:rPr lang="en-US" smtClean="0">
                <a:solidFill>
                  <a:srgbClr val="004F6C"/>
                </a:solidFill>
              </a:rPr>
              <a:pPr/>
              <a:t>20</a:t>
            </a:fld>
            <a:endParaRPr lang="en-US" dirty="0">
              <a:solidFill>
                <a:srgbClr val="004F6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Line Callout 1 9"/>
              <p:cNvSpPr/>
              <p:nvPr/>
            </p:nvSpPr>
            <p:spPr>
              <a:xfrm>
                <a:off x="6760017" y="1698170"/>
                <a:ext cx="2182101" cy="1114940"/>
              </a:xfrm>
              <a:prstGeom prst="borderCallout1">
                <a:avLst>
                  <a:gd name="adj1" fmla="val 44649"/>
                  <a:gd name="adj2" fmla="val -3731"/>
                  <a:gd name="adj3" fmla="val 86048"/>
                  <a:gd name="adj4" fmla="val -14780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The hammer: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dirty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𝐹𝐶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𝑑𝑒𝑡</m:t>
                        </m:r>
                      </m:sub>
                    </m:sSub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𝑁𝐴𝐸𝐹𝑆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𝑁𝐴𝐸𝐹𝑆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CA" dirty="0"/>
              </a:p>
            </p:txBody>
          </p:sp>
        </mc:Choice>
        <mc:Fallback xmlns="">
          <p:sp>
            <p:nvSpPr>
              <p:cNvPr id="10" name="Line Callout 1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017" y="1698170"/>
                <a:ext cx="2182101" cy="1114940"/>
              </a:xfrm>
              <a:prstGeom prst="borderCallout1">
                <a:avLst>
                  <a:gd name="adj1" fmla="val 44649"/>
                  <a:gd name="adj2" fmla="val -3731"/>
                  <a:gd name="adj3" fmla="val 86048"/>
                  <a:gd name="adj4" fmla="val -147804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8"/>
          <p:cNvSpPr>
            <a:spLocks noGrp="1"/>
          </p:cNvSpPr>
          <p:nvPr/>
        </p:nvSpPr>
        <p:spPr>
          <a:xfrm>
            <a:off x="457200" y="1224375"/>
            <a:ext cx="8367348" cy="426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Font typeface="Courier New"/>
              <a:buNone/>
              <a:defRPr sz="2000" kern="1200" baseline="0">
                <a:solidFill>
                  <a:srgbClr val="10A3C8"/>
                </a:solidFill>
                <a:latin typeface="Arial Bold"/>
                <a:ea typeface="+mn-ea"/>
                <a:cs typeface="Arial Bold"/>
              </a:defRPr>
            </a:lvl1pPr>
            <a:lvl2pPr marL="742950" indent="-285750" algn="l" defTabSz="457200" rtl="0" eaLnBrk="1" latinLnBrk="0" hangingPunct="1">
              <a:lnSpc>
                <a:spcPct val="170000"/>
              </a:lnSpc>
              <a:spcBef>
                <a:spcPct val="20000"/>
              </a:spcBef>
              <a:buClr>
                <a:schemeClr val="bg2"/>
              </a:buClr>
              <a:buFont typeface="Courier New"/>
              <a:buChar char="o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Font typeface="Courier New"/>
              <a:buChar char="o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Font typeface="Courier New"/>
              <a:buChar char="o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40000"/>
              </a:lnSpc>
              <a:spcBef>
                <a:spcPct val="20000"/>
              </a:spcBef>
              <a:buClr>
                <a:schemeClr val="bg2"/>
              </a:buClr>
              <a:buFont typeface="Courier New"/>
              <a:buChar char="o"/>
              <a:defRPr sz="16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Sledge hammer: Center NAEFS spread around the official deterministic forecast</a:t>
            </a:r>
            <a:endParaRPr lang="en-CA" sz="1800" dirty="0"/>
          </a:p>
        </p:txBody>
      </p:sp>
      <p:sp>
        <p:nvSpPr>
          <p:cNvPr id="12" name="Line Callout 1 11"/>
          <p:cNvSpPr/>
          <p:nvPr/>
        </p:nvSpPr>
        <p:spPr>
          <a:xfrm>
            <a:off x="6773963" y="2963884"/>
            <a:ext cx="2064530" cy="1441861"/>
          </a:xfrm>
          <a:prstGeom prst="borderCallout1">
            <a:avLst>
              <a:gd name="adj1" fmla="val 44649"/>
              <a:gd name="adj2" fmla="val -3731"/>
              <a:gd name="adj3" fmla="val 42682"/>
              <a:gd name="adj4" fmla="val -1516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NAEFS Uncertainty centered around deterministic forecast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6773963" y="4773881"/>
            <a:ext cx="2050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Planners like the idea, performance not proven yet!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15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531660"/>
            <a:ext cx="8228417" cy="807283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Uncertainty </a:t>
            </a:r>
            <a:r>
              <a:rPr lang="en-US" dirty="0"/>
              <a:t>in hydrological model</a:t>
            </a:r>
            <a:br>
              <a:rPr lang="en-US" dirty="0"/>
            </a:br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1338943"/>
            <a:ext cx="8288977" cy="4622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Generalized Likelihood Uncertainty Estimation (GLUE</a:t>
            </a:r>
            <a:r>
              <a:rPr lang="en-US" dirty="0" smtClean="0"/>
              <a:t>) (</a:t>
            </a:r>
            <a:r>
              <a:rPr lang="en-CA" dirty="0" err="1" smtClean="0"/>
              <a:t>Beven</a:t>
            </a:r>
            <a:r>
              <a:rPr lang="en-CA" dirty="0" smtClean="0"/>
              <a:t> </a:t>
            </a:r>
            <a:r>
              <a:rPr lang="en-CA" dirty="0"/>
              <a:t>and </a:t>
            </a:r>
            <a:r>
              <a:rPr lang="en-CA" dirty="0" err="1" smtClean="0"/>
              <a:t>Binley</a:t>
            </a:r>
            <a:r>
              <a:rPr lang="en-CA" dirty="0" smtClean="0"/>
              <a:t>, 1992)</a:t>
            </a:r>
            <a:endParaRPr lang="en-US" dirty="0">
              <a:solidFill>
                <a:srgbClr val="10A3C8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D5D9-82A3-C54E-9C5D-A96269961E0B}" type="slidenum">
              <a:rPr lang="en-US" smtClean="0">
                <a:solidFill>
                  <a:srgbClr val="004F6C"/>
                </a:solidFill>
              </a:rPr>
              <a:pPr/>
              <a:t>21</a:t>
            </a:fld>
            <a:endParaRPr lang="en-US" dirty="0">
              <a:solidFill>
                <a:srgbClr val="004F6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9"/>
          <a:stretch/>
        </p:blipFill>
        <p:spPr bwMode="auto">
          <a:xfrm>
            <a:off x="2606626" y="1771660"/>
            <a:ext cx="6139551" cy="471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130" y="2196935"/>
            <a:ext cx="242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20 ‘</a:t>
            </a:r>
            <a:r>
              <a:rPr lang="en-US" dirty="0" err="1" smtClean="0"/>
              <a:t>behavioural</a:t>
            </a:r>
            <a:r>
              <a:rPr lang="en-US" dirty="0" smtClean="0"/>
              <a:t>’ parameter sets per basin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Identified thru GLUE-based calibration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Combining uncertain forecasts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32644" y="1755504"/>
            <a:ext cx="7869188" cy="818084"/>
          </a:xfrm>
        </p:spPr>
        <p:txBody>
          <a:bodyPr/>
          <a:lstStyle/>
          <a:p>
            <a:r>
              <a:rPr lang="en-US" dirty="0" smtClean="0"/>
              <a:t>How best to combine the uncertainty from the two sources?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D5D9-82A3-C54E-9C5D-A96269961E0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9"/>
          <a:stretch/>
        </p:blipFill>
        <p:spPr bwMode="auto">
          <a:xfrm>
            <a:off x="4567238" y="2709509"/>
            <a:ext cx="4117975" cy="278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709509"/>
            <a:ext cx="3651250" cy="30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6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6C"/>
                </a:solidFill>
              </a:rPr>
              <a:t>Long-range forecasting</a:t>
            </a:r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>
          <a:xfrm>
            <a:off x="457200" y="1526892"/>
            <a:ext cx="8257806" cy="101442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10A3C8"/>
                </a:solidFill>
              </a:rPr>
              <a:t>Conventional ESP </a:t>
            </a:r>
            <a:r>
              <a:rPr lang="en-US" dirty="0" smtClean="0"/>
              <a:t>(with option to ingest</a:t>
            </a:r>
            <a:r>
              <a:rPr lang="en-US" dirty="0" smtClean="0">
                <a:solidFill>
                  <a:srgbClr val="10A3C8"/>
                </a:solidFill>
              </a:rPr>
              <a:t> short-range weather forecast)</a:t>
            </a:r>
          </a:p>
          <a:p>
            <a:r>
              <a:rPr lang="en-US" dirty="0" smtClean="0"/>
              <a:t>Puts more emphasis on getting the volume rather than instantaneous flows</a:t>
            </a:r>
            <a:endParaRPr lang="en-US" dirty="0" smtClean="0">
              <a:solidFill>
                <a:srgbClr val="10A3C8"/>
              </a:solidFill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We keep  separate basin state conditions for short- and long-range forecasts</a:t>
            </a:r>
            <a:endParaRPr lang="en-US" dirty="0">
              <a:solidFill>
                <a:srgbClr val="10A3C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8BD5D9-82A3-C54E-9C5D-A96269961E0B}" type="slidenum">
              <a:rPr lang="en-US" smtClean="0">
                <a:solidFill>
                  <a:srgbClr val="004F6C"/>
                </a:solidFill>
              </a:rPr>
              <a:pPr/>
              <a:t>23</a:t>
            </a:fld>
            <a:endParaRPr lang="en-US" dirty="0">
              <a:solidFill>
                <a:srgbClr val="004F6C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5" y="2671175"/>
            <a:ext cx="7439767" cy="357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4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Merging forecasts with different time horizons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32644" y="1755504"/>
            <a:ext cx="7869188" cy="818084"/>
          </a:xfrm>
        </p:spPr>
        <p:txBody>
          <a:bodyPr/>
          <a:lstStyle/>
          <a:p>
            <a:r>
              <a:rPr lang="en-US" dirty="0" smtClean="0"/>
              <a:t>How can we merge short-range and long-range forecasts?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D5D9-82A3-C54E-9C5D-A96269961E0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626384"/>
            <a:ext cx="3651250" cy="30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41" y="2626384"/>
            <a:ext cx="4117975" cy="302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3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D8BD5D9-82A3-C54E-9C5D-A96269961E0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4025982" y="1682493"/>
            <a:ext cx="1011505" cy="1162649"/>
          </a:xfrm>
          <a:custGeom>
            <a:avLst/>
            <a:gdLst>
              <a:gd name="connsiteX0" fmla="*/ 0 w 1162649"/>
              <a:gd name="connsiteY0" fmla="*/ 505753 h 1011505"/>
              <a:gd name="connsiteX1" fmla="*/ 252876 w 1162649"/>
              <a:gd name="connsiteY1" fmla="*/ 0 h 1011505"/>
              <a:gd name="connsiteX2" fmla="*/ 909773 w 1162649"/>
              <a:gd name="connsiteY2" fmla="*/ 0 h 1011505"/>
              <a:gd name="connsiteX3" fmla="*/ 1162649 w 1162649"/>
              <a:gd name="connsiteY3" fmla="*/ 505753 h 1011505"/>
              <a:gd name="connsiteX4" fmla="*/ 909773 w 1162649"/>
              <a:gd name="connsiteY4" fmla="*/ 1011505 h 1011505"/>
              <a:gd name="connsiteX5" fmla="*/ 252876 w 1162649"/>
              <a:gd name="connsiteY5" fmla="*/ 1011505 h 1011505"/>
              <a:gd name="connsiteX6" fmla="*/ 0 w 1162649"/>
              <a:gd name="connsiteY6" fmla="*/ 505753 h 101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649" h="1011505">
                <a:moveTo>
                  <a:pt x="581324" y="0"/>
                </a:moveTo>
                <a:lnTo>
                  <a:pt x="1162649" y="220002"/>
                </a:lnTo>
                <a:lnTo>
                  <a:pt x="1162649" y="791503"/>
                </a:lnTo>
                <a:lnTo>
                  <a:pt x="581324" y="1011505"/>
                </a:lnTo>
                <a:lnTo>
                  <a:pt x="0" y="791503"/>
                </a:lnTo>
                <a:lnTo>
                  <a:pt x="0" y="220002"/>
                </a:lnTo>
                <a:lnTo>
                  <a:pt x="581324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91916" tIns="215471" rIns="191916" bIns="215468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Hourly forecasting</a:t>
            </a:r>
            <a:endParaRPr lang="en-CA" sz="9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316476" y="2116267"/>
            <a:ext cx="1297517" cy="697589"/>
          </a:xfrm>
          <a:custGeom>
            <a:avLst/>
            <a:gdLst>
              <a:gd name="connsiteX0" fmla="*/ 0 w 1297517"/>
              <a:gd name="connsiteY0" fmla="*/ 0 h 697589"/>
              <a:gd name="connsiteX1" fmla="*/ 1297517 w 1297517"/>
              <a:gd name="connsiteY1" fmla="*/ 0 h 697589"/>
              <a:gd name="connsiteX2" fmla="*/ 1297517 w 1297517"/>
              <a:gd name="connsiteY2" fmla="*/ 697589 h 697589"/>
              <a:gd name="connsiteX3" fmla="*/ 0 w 1297517"/>
              <a:gd name="connsiteY3" fmla="*/ 697589 h 697589"/>
              <a:gd name="connsiteX4" fmla="*/ 0 w 1297517"/>
              <a:gd name="connsiteY4" fmla="*/ 0 h 69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517" h="697589">
                <a:moveTo>
                  <a:pt x="0" y="0"/>
                </a:moveTo>
                <a:lnTo>
                  <a:pt x="1297517" y="0"/>
                </a:lnTo>
                <a:lnTo>
                  <a:pt x="1297517" y="697589"/>
                </a:lnTo>
                <a:lnTo>
                  <a:pt x="0" y="6975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900" kern="1200"/>
          </a:p>
        </p:txBody>
      </p:sp>
      <p:sp>
        <p:nvSpPr>
          <p:cNvPr id="13" name="Freeform 12"/>
          <p:cNvSpPr/>
          <p:nvPr/>
        </p:nvSpPr>
        <p:spPr>
          <a:xfrm>
            <a:off x="5896863" y="3011992"/>
            <a:ext cx="1011505" cy="1162649"/>
          </a:xfrm>
          <a:custGeom>
            <a:avLst/>
            <a:gdLst>
              <a:gd name="connsiteX0" fmla="*/ 0 w 1162649"/>
              <a:gd name="connsiteY0" fmla="*/ 505753 h 1011505"/>
              <a:gd name="connsiteX1" fmla="*/ 252876 w 1162649"/>
              <a:gd name="connsiteY1" fmla="*/ 0 h 1011505"/>
              <a:gd name="connsiteX2" fmla="*/ 909773 w 1162649"/>
              <a:gd name="connsiteY2" fmla="*/ 0 h 1011505"/>
              <a:gd name="connsiteX3" fmla="*/ 1162649 w 1162649"/>
              <a:gd name="connsiteY3" fmla="*/ 505753 h 1011505"/>
              <a:gd name="connsiteX4" fmla="*/ 909773 w 1162649"/>
              <a:gd name="connsiteY4" fmla="*/ 1011505 h 1011505"/>
              <a:gd name="connsiteX5" fmla="*/ 252876 w 1162649"/>
              <a:gd name="connsiteY5" fmla="*/ 1011505 h 1011505"/>
              <a:gd name="connsiteX6" fmla="*/ 0 w 1162649"/>
              <a:gd name="connsiteY6" fmla="*/ 505753 h 101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649" h="1011505">
                <a:moveTo>
                  <a:pt x="581324" y="0"/>
                </a:moveTo>
                <a:lnTo>
                  <a:pt x="1162649" y="220002"/>
                </a:lnTo>
                <a:lnTo>
                  <a:pt x="1162649" y="791503"/>
                </a:lnTo>
                <a:lnTo>
                  <a:pt x="581324" y="1011505"/>
                </a:lnTo>
                <a:lnTo>
                  <a:pt x="0" y="791503"/>
                </a:lnTo>
                <a:lnTo>
                  <a:pt x="0" y="220002"/>
                </a:lnTo>
                <a:lnTo>
                  <a:pt x="581324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91916" tIns="215471" rIns="191916" bIns="215468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 smtClean="0"/>
              <a:t>Gridded forcing (forecast)</a:t>
            </a:r>
            <a:endParaRPr lang="en-CA" sz="900" kern="1200" dirty="0"/>
          </a:p>
        </p:txBody>
      </p:sp>
      <p:sp>
        <p:nvSpPr>
          <p:cNvPr id="14" name="Rectangle 13"/>
          <p:cNvSpPr/>
          <p:nvPr/>
        </p:nvSpPr>
        <p:spPr>
          <a:xfrm>
            <a:off x="1428453" y="3103124"/>
            <a:ext cx="1255661" cy="69758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4575907" y="4495513"/>
            <a:ext cx="1011505" cy="1162649"/>
          </a:xfrm>
          <a:custGeom>
            <a:avLst/>
            <a:gdLst>
              <a:gd name="connsiteX0" fmla="*/ 0 w 1162649"/>
              <a:gd name="connsiteY0" fmla="*/ 505753 h 1011505"/>
              <a:gd name="connsiteX1" fmla="*/ 252876 w 1162649"/>
              <a:gd name="connsiteY1" fmla="*/ 0 h 1011505"/>
              <a:gd name="connsiteX2" fmla="*/ 909773 w 1162649"/>
              <a:gd name="connsiteY2" fmla="*/ 0 h 1011505"/>
              <a:gd name="connsiteX3" fmla="*/ 1162649 w 1162649"/>
              <a:gd name="connsiteY3" fmla="*/ 505753 h 1011505"/>
              <a:gd name="connsiteX4" fmla="*/ 909773 w 1162649"/>
              <a:gd name="connsiteY4" fmla="*/ 1011505 h 1011505"/>
              <a:gd name="connsiteX5" fmla="*/ 252876 w 1162649"/>
              <a:gd name="connsiteY5" fmla="*/ 1011505 h 1011505"/>
              <a:gd name="connsiteX6" fmla="*/ 0 w 1162649"/>
              <a:gd name="connsiteY6" fmla="*/ 505753 h 101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649" h="1011505">
                <a:moveTo>
                  <a:pt x="581324" y="0"/>
                </a:moveTo>
                <a:lnTo>
                  <a:pt x="1162649" y="220002"/>
                </a:lnTo>
                <a:lnTo>
                  <a:pt x="1162649" y="791503"/>
                </a:lnTo>
                <a:lnTo>
                  <a:pt x="581324" y="1011505"/>
                </a:lnTo>
                <a:lnTo>
                  <a:pt x="0" y="791503"/>
                </a:lnTo>
                <a:lnTo>
                  <a:pt x="0" y="220002"/>
                </a:lnTo>
                <a:lnTo>
                  <a:pt x="581324" y="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191916" tIns="215471" rIns="191916" bIns="215468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Evaluation of short range ensembles</a:t>
            </a:r>
            <a:endParaRPr lang="en-CA" sz="9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4316476" y="4089981"/>
            <a:ext cx="1297517" cy="697589"/>
          </a:xfrm>
          <a:custGeom>
            <a:avLst/>
            <a:gdLst>
              <a:gd name="connsiteX0" fmla="*/ 0 w 1297517"/>
              <a:gd name="connsiteY0" fmla="*/ 0 h 697589"/>
              <a:gd name="connsiteX1" fmla="*/ 1297517 w 1297517"/>
              <a:gd name="connsiteY1" fmla="*/ 0 h 697589"/>
              <a:gd name="connsiteX2" fmla="*/ 1297517 w 1297517"/>
              <a:gd name="connsiteY2" fmla="*/ 697589 h 697589"/>
              <a:gd name="connsiteX3" fmla="*/ 0 w 1297517"/>
              <a:gd name="connsiteY3" fmla="*/ 697589 h 697589"/>
              <a:gd name="connsiteX4" fmla="*/ 0 w 1297517"/>
              <a:gd name="connsiteY4" fmla="*/ 0 h 69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517" h="697589">
                <a:moveTo>
                  <a:pt x="0" y="0"/>
                </a:moveTo>
                <a:lnTo>
                  <a:pt x="1297517" y="0"/>
                </a:lnTo>
                <a:lnTo>
                  <a:pt x="1297517" y="697589"/>
                </a:lnTo>
                <a:lnTo>
                  <a:pt x="0" y="6975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l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900" kern="1200"/>
          </a:p>
        </p:txBody>
      </p:sp>
      <p:sp>
        <p:nvSpPr>
          <p:cNvPr id="19" name="Freeform 18"/>
          <p:cNvSpPr/>
          <p:nvPr/>
        </p:nvSpPr>
        <p:spPr>
          <a:xfrm>
            <a:off x="3222836" y="4495512"/>
            <a:ext cx="1011505" cy="1162650"/>
          </a:xfrm>
          <a:custGeom>
            <a:avLst/>
            <a:gdLst>
              <a:gd name="connsiteX0" fmla="*/ 0 w 1162649"/>
              <a:gd name="connsiteY0" fmla="*/ 505753 h 1011505"/>
              <a:gd name="connsiteX1" fmla="*/ 252876 w 1162649"/>
              <a:gd name="connsiteY1" fmla="*/ 0 h 1011505"/>
              <a:gd name="connsiteX2" fmla="*/ 909773 w 1162649"/>
              <a:gd name="connsiteY2" fmla="*/ 0 h 1011505"/>
              <a:gd name="connsiteX3" fmla="*/ 1162649 w 1162649"/>
              <a:gd name="connsiteY3" fmla="*/ 505753 h 1011505"/>
              <a:gd name="connsiteX4" fmla="*/ 909773 w 1162649"/>
              <a:gd name="connsiteY4" fmla="*/ 1011505 h 1011505"/>
              <a:gd name="connsiteX5" fmla="*/ 252876 w 1162649"/>
              <a:gd name="connsiteY5" fmla="*/ 1011505 h 1011505"/>
              <a:gd name="connsiteX6" fmla="*/ 0 w 1162649"/>
              <a:gd name="connsiteY6" fmla="*/ 505753 h 101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649" h="1011505">
                <a:moveTo>
                  <a:pt x="581324" y="0"/>
                </a:moveTo>
                <a:lnTo>
                  <a:pt x="1162649" y="220002"/>
                </a:lnTo>
                <a:lnTo>
                  <a:pt x="1162649" y="791503"/>
                </a:lnTo>
                <a:lnTo>
                  <a:pt x="581324" y="1011505"/>
                </a:lnTo>
                <a:lnTo>
                  <a:pt x="0" y="791503"/>
                </a:lnTo>
                <a:lnTo>
                  <a:pt x="0" y="220002"/>
                </a:lnTo>
                <a:lnTo>
                  <a:pt x="581324" y="0"/>
                </a:lnTo>
                <a:close/>
              </a:path>
            </a:pathLst>
          </a:cu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91916" tIns="215471" rIns="191916" bIns="215469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Explicit routing</a:t>
            </a:r>
            <a:endParaRPr lang="en-CA" sz="900" kern="1200" dirty="0"/>
          </a:p>
        </p:txBody>
      </p:sp>
      <p:sp>
        <p:nvSpPr>
          <p:cNvPr id="20" name="Freeform 19"/>
          <p:cNvSpPr/>
          <p:nvPr/>
        </p:nvSpPr>
        <p:spPr>
          <a:xfrm>
            <a:off x="1428453" y="5076838"/>
            <a:ext cx="1255661" cy="697589"/>
          </a:xfrm>
          <a:custGeom>
            <a:avLst/>
            <a:gdLst>
              <a:gd name="connsiteX0" fmla="*/ 0 w 1255661"/>
              <a:gd name="connsiteY0" fmla="*/ 0 h 697589"/>
              <a:gd name="connsiteX1" fmla="*/ 1255661 w 1255661"/>
              <a:gd name="connsiteY1" fmla="*/ 0 h 697589"/>
              <a:gd name="connsiteX2" fmla="*/ 1255661 w 1255661"/>
              <a:gd name="connsiteY2" fmla="*/ 697589 h 697589"/>
              <a:gd name="connsiteX3" fmla="*/ 0 w 1255661"/>
              <a:gd name="connsiteY3" fmla="*/ 697589 h 697589"/>
              <a:gd name="connsiteX4" fmla="*/ 0 w 1255661"/>
              <a:gd name="connsiteY4" fmla="*/ 0 h 69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661" h="697589">
                <a:moveTo>
                  <a:pt x="0" y="0"/>
                </a:moveTo>
                <a:lnTo>
                  <a:pt x="1255661" y="0"/>
                </a:lnTo>
                <a:lnTo>
                  <a:pt x="1255661" y="697589"/>
                </a:lnTo>
                <a:lnTo>
                  <a:pt x="0" y="6975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CA" sz="900" kern="1200" dirty="0"/>
          </a:p>
        </p:txBody>
      </p:sp>
      <p:sp>
        <p:nvSpPr>
          <p:cNvPr id="22" name="Freeform 21"/>
          <p:cNvSpPr/>
          <p:nvPr/>
        </p:nvSpPr>
        <p:spPr>
          <a:xfrm>
            <a:off x="4631607" y="3011992"/>
            <a:ext cx="1011505" cy="1162649"/>
          </a:xfrm>
          <a:custGeom>
            <a:avLst/>
            <a:gdLst>
              <a:gd name="connsiteX0" fmla="*/ 0 w 1162649"/>
              <a:gd name="connsiteY0" fmla="*/ 505753 h 1011505"/>
              <a:gd name="connsiteX1" fmla="*/ 252876 w 1162649"/>
              <a:gd name="connsiteY1" fmla="*/ 0 h 1011505"/>
              <a:gd name="connsiteX2" fmla="*/ 909773 w 1162649"/>
              <a:gd name="connsiteY2" fmla="*/ 0 h 1011505"/>
              <a:gd name="connsiteX3" fmla="*/ 1162649 w 1162649"/>
              <a:gd name="connsiteY3" fmla="*/ 505753 h 1011505"/>
              <a:gd name="connsiteX4" fmla="*/ 909773 w 1162649"/>
              <a:gd name="connsiteY4" fmla="*/ 1011505 h 1011505"/>
              <a:gd name="connsiteX5" fmla="*/ 252876 w 1162649"/>
              <a:gd name="connsiteY5" fmla="*/ 1011505 h 1011505"/>
              <a:gd name="connsiteX6" fmla="*/ 0 w 1162649"/>
              <a:gd name="connsiteY6" fmla="*/ 505753 h 101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649" h="1011505">
                <a:moveTo>
                  <a:pt x="581324" y="0"/>
                </a:moveTo>
                <a:lnTo>
                  <a:pt x="1162649" y="220002"/>
                </a:lnTo>
                <a:lnTo>
                  <a:pt x="1162649" y="791503"/>
                </a:lnTo>
                <a:lnTo>
                  <a:pt x="581324" y="1011505"/>
                </a:lnTo>
                <a:lnTo>
                  <a:pt x="0" y="791503"/>
                </a:lnTo>
                <a:lnTo>
                  <a:pt x="0" y="220002"/>
                </a:lnTo>
                <a:lnTo>
                  <a:pt x="581324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91916" tIns="215471" rIns="191916" bIns="215468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Improve model</a:t>
            </a:r>
            <a:endParaRPr lang="en-CA" sz="900" kern="1200" dirty="0"/>
          </a:p>
        </p:txBody>
      </p:sp>
      <p:sp>
        <p:nvSpPr>
          <p:cNvPr id="23" name="Freeform 22"/>
          <p:cNvSpPr/>
          <p:nvPr/>
        </p:nvSpPr>
        <p:spPr>
          <a:xfrm>
            <a:off x="3294086" y="3006519"/>
            <a:ext cx="1011505" cy="1162649"/>
          </a:xfrm>
          <a:custGeom>
            <a:avLst/>
            <a:gdLst>
              <a:gd name="connsiteX0" fmla="*/ 0 w 1162649"/>
              <a:gd name="connsiteY0" fmla="*/ 505753 h 1011505"/>
              <a:gd name="connsiteX1" fmla="*/ 252876 w 1162649"/>
              <a:gd name="connsiteY1" fmla="*/ 0 h 1011505"/>
              <a:gd name="connsiteX2" fmla="*/ 909773 w 1162649"/>
              <a:gd name="connsiteY2" fmla="*/ 0 h 1011505"/>
              <a:gd name="connsiteX3" fmla="*/ 1162649 w 1162649"/>
              <a:gd name="connsiteY3" fmla="*/ 505753 h 1011505"/>
              <a:gd name="connsiteX4" fmla="*/ 909773 w 1162649"/>
              <a:gd name="connsiteY4" fmla="*/ 1011505 h 1011505"/>
              <a:gd name="connsiteX5" fmla="*/ 252876 w 1162649"/>
              <a:gd name="connsiteY5" fmla="*/ 1011505 h 1011505"/>
              <a:gd name="connsiteX6" fmla="*/ 0 w 1162649"/>
              <a:gd name="connsiteY6" fmla="*/ 505753 h 101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649" h="1011505">
                <a:moveTo>
                  <a:pt x="581324" y="0"/>
                </a:moveTo>
                <a:lnTo>
                  <a:pt x="1162649" y="220002"/>
                </a:lnTo>
                <a:lnTo>
                  <a:pt x="1162649" y="791503"/>
                </a:lnTo>
                <a:lnTo>
                  <a:pt x="581324" y="1011505"/>
                </a:lnTo>
                <a:lnTo>
                  <a:pt x="0" y="791503"/>
                </a:lnTo>
                <a:lnTo>
                  <a:pt x="0" y="220002"/>
                </a:lnTo>
                <a:lnTo>
                  <a:pt x="581324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91916" tIns="215471" rIns="191916" bIns="215468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Multi model prediction</a:t>
            </a:r>
            <a:endParaRPr lang="en-CA" sz="9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1923801" y="3016419"/>
            <a:ext cx="1251691" cy="1162649"/>
          </a:xfrm>
          <a:custGeom>
            <a:avLst/>
            <a:gdLst>
              <a:gd name="connsiteX0" fmla="*/ 0 w 1162649"/>
              <a:gd name="connsiteY0" fmla="*/ 505753 h 1011505"/>
              <a:gd name="connsiteX1" fmla="*/ 252876 w 1162649"/>
              <a:gd name="connsiteY1" fmla="*/ 0 h 1011505"/>
              <a:gd name="connsiteX2" fmla="*/ 909773 w 1162649"/>
              <a:gd name="connsiteY2" fmla="*/ 0 h 1011505"/>
              <a:gd name="connsiteX3" fmla="*/ 1162649 w 1162649"/>
              <a:gd name="connsiteY3" fmla="*/ 505753 h 1011505"/>
              <a:gd name="connsiteX4" fmla="*/ 909773 w 1162649"/>
              <a:gd name="connsiteY4" fmla="*/ 1011505 h 1011505"/>
              <a:gd name="connsiteX5" fmla="*/ 252876 w 1162649"/>
              <a:gd name="connsiteY5" fmla="*/ 1011505 h 1011505"/>
              <a:gd name="connsiteX6" fmla="*/ 0 w 1162649"/>
              <a:gd name="connsiteY6" fmla="*/ 505753 h 101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649" h="1011505">
                <a:moveTo>
                  <a:pt x="581324" y="0"/>
                </a:moveTo>
                <a:lnTo>
                  <a:pt x="1162649" y="220002"/>
                </a:lnTo>
                <a:lnTo>
                  <a:pt x="1162649" y="791503"/>
                </a:lnTo>
                <a:lnTo>
                  <a:pt x="581324" y="1011505"/>
                </a:lnTo>
                <a:lnTo>
                  <a:pt x="0" y="791503"/>
                </a:lnTo>
                <a:lnTo>
                  <a:pt x="0" y="220002"/>
                </a:lnTo>
                <a:lnTo>
                  <a:pt x="581324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91916" tIns="215471" rIns="191916" bIns="215468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/>
              <a:t>Improve </a:t>
            </a:r>
            <a:r>
              <a:rPr lang="en-US" sz="900" kern="1200" dirty="0" err="1" smtClean="0"/>
              <a:t>postprocessing</a:t>
            </a:r>
            <a:endParaRPr lang="en-US" sz="900" kern="1200" dirty="0" smtClean="0"/>
          </a:p>
        </p:txBody>
      </p:sp>
    </p:spTree>
    <p:extLst>
      <p:ext uri="{BB962C8B-B14F-4D97-AF65-F5344CB8AC3E}">
        <p14:creationId xmlns:p14="http://schemas.microsoft.com/office/powerpoint/2010/main" val="19856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BD5D9-82A3-C54E-9C5D-A96269961E0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50" y="2133600"/>
            <a:ext cx="327977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697917"/>
            <a:ext cx="8176161" cy="1470025"/>
          </a:xfrm>
        </p:spPr>
        <p:txBody>
          <a:bodyPr/>
          <a:lstStyle/>
          <a:p>
            <a:r>
              <a:rPr lang="en-US" sz="4000" dirty="0" smtClean="0"/>
              <a:t>BC Hydro – Quick facts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1" y="2285419"/>
            <a:ext cx="6088137" cy="3175434"/>
          </a:xfrm>
        </p:spPr>
        <p:txBody>
          <a:bodyPr/>
          <a:lstStyle/>
          <a:p>
            <a:pPr marL="628650" indent="-342900" defTabSz="9144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Provincial crown corporation</a:t>
            </a:r>
          </a:p>
          <a:p>
            <a:pPr marL="628650" indent="-342900" defTabSz="9144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Serves 95% of BC (1.8 million customers)</a:t>
            </a:r>
          </a:p>
          <a:p>
            <a:pPr marL="628650" indent="-342900" defTabSz="9144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11,300 MW capacity (3rd largest in Canada)</a:t>
            </a:r>
          </a:p>
          <a:p>
            <a:pPr marL="628650" indent="-342900" defTabSz="9144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99% hydroelectric and 1% thermal</a:t>
            </a:r>
          </a:p>
          <a:p>
            <a:pPr marL="628650" indent="-342900" defTabSz="9144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</a:rPr>
              <a:t>85% of generation from Peace and Columbia</a:t>
            </a:r>
            <a:endParaRPr lang="en-CA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89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66933" y="1981200"/>
            <a:ext cx="4118686" cy="381395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Courier New"/>
              <a:buChar char="o"/>
            </a:pPr>
            <a:r>
              <a:rPr lang="en-US" sz="1600" dirty="0"/>
              <a:t>Short range deterministic </a:t>
            </a:r>
            <a:r>
              <a:rPr lang="en-US" sz="1600" dirty="0" smtClean="0"/>
              <a:t>forecasts</a:t>
            </a:r>
            <a:endParaRPr lang="en-US" sz="1600" dirty="0"/>
          </a:p>
          <a:p>
            <a:pPr marL="285750" indent="-285750">
              <a:buFont typeface="Courier New"/>
              <a:buChar char="o"/>
            </a:pPr>
            <a:r>
              <a:rPr lang="en-US" sz="1600" dirty="0"/>
              <a:t>Short range probabilistic </a:t>
            </a:r>
            <a:r>
              <a:rPr lang="en-US" sz="1600" dirty="0" smtClean="0"/>
              <a:t>forecasts 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 smtClean="0"/>
              <a:t>Long range ensemble forecasts 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 smtClean="0"/>
              <a:t>Statistical water supply forecasts</a:t>
            </a:r>
            <a:endParaRPr lang="en-US" sz="1600" dirty="0"/>
          </a:p>
          <a:p>
            <a:pPr marL="285750" indent="-285750">
              <a:buFont typeface="Courier New"/>
              <a:buChar char="o"/>
            </a:pPr>
            <a:r>
              <a:rPr lang="en-US" sz="1600" dirty="0"/>
              <a:t>Forecasts during construction work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/>
              <a:t>Climate change </a:t>
            </a:r>
            <a:r>
              <a:rPr lang="en-US" sz="1600" dirty="0" smtClean="0"/>
              <a:t>projections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 smtClean="0"/>
              <a:t>Forecast system development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 smtClean="0"/>
              <a:t>Forecast verification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 smtClean="0"/>
              <a:t>Value-added analysis of data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 smtClean="0"/>
              <a:t>3 hydrologists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BC Hydro System - watersheds</a:t>
            </a:r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66933" y="1600200"/>
            <a:ext cx="4118685" cy="38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21 watersheds with storage reservoirs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BD5D9-82A3-C54E-9C5D-A96269961E0B}" type="slidenum">
              <a:rPr lang="en-US" smtClean="0">
                <a:solidFill>
                  <a:srgbClr val="004F6C"/>
                </a:solidFill>
              </a:rPr>
              <a:pPr/>
              <a:t>4</a:t>
            </a:fld>
            <a:endParaRPr lang="en-US" dirty="0">
              <a:solidFill>
                <a:srgbClr val="004F6C"/>
              </a:solidFill>
            </a:endParaRPr>
          </a:p>
        </p:txBody>
      </p:sp>
      <p:pic>
        <p:nvPicPr>
          <p:cNvPr id="7" name="Picture 3" descr="C:\Users\gjost\Documents\Monthly Runoff as % of Normal 01-01-2016, 00_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5108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9627131">
            <a:off x="911429" y="3384473"/>
            <a:ext cx="187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Columbia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36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1026"/>
            <a:ext cx="8211787" cy="750875"/>
          </a:xfrm>
        </p:spPr>
        <p:txBody>
          <a:bodyPr/>
          <a:lstStyle/>
          <a:p>
            <a:r>
              <a:rPr lang="en-US" sz="2800" dirty="0" smtClean="0"/>
              <a:t>Hydrologic regimes in the system …</a:t>
            </a:r>
            <a:endParaRPr lang="en-US" sz="2800" dirty="0">
              <a:solidFill>
                <a:srgbClr val="004F6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4" y="819391"/>
            <a:ext cx="3755042" cy="302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10" y="843141"/>
            <a:ext cx="3682423" cy="302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27" y="3871310"/>
            <a:ext cx="3532106" cy="286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65" y="3840546"/>
            <a:ext cx="3569324" cy="294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85061" y="1045568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Pluvial (Coastal)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483928" y="1045568"/>
            <a:ext cx="175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Hybrid/ pluvial-</a:t>
            </a:r>
            <a:r>
              <a:rPr lang="en-US" dirty="0" err="1" smtClean="0"/>
              <a:t>nival</a:t>
            </a:r>
            <a:r>
              <a:rPr lang="en-US" dirty="0" smtClean="0"/>
              <a:t> (Coastal)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926274" y="3871310"/>
            <a:ext cx="308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Nival</a:t>
            </a:r>
            <a:r>
              <a:rPr lang="en-US" dirty="0" smtClean="0"/>
              <a:t> (South Interior)</a:t>
            </a:r>
          </a:p>
          <a:p>
            <a:r>
              <a:rPr lang="en-US" dirty="0" err="1" smtClean="0"/>
              <a:t>Nival</a:t>
            </a:r>
            <a:r>
              <a:rPr lang="en-US" dirty="0" smtClean="0"/>
              <a:t>-pluvial (North </a:t>
            </a:r>
            <a:r>
              <a:rPr lang="en-US" dirty="0"/>
              <a:t>I</a:t>
            </a:r>
            <a:r>
              <a:rPr lang="en-US" dirty="0" smtClean="0"/>
              <a:t>nterior)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5498273" y="3922400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Hybrid/ </a:t>
            </a:r>
            <a:r>
              <a:rPr lang="en-US" dirty="0" err="1" smtClean="0"/>
              <a:t>nival</a:t>
            </a:r>
            <a:r>
              <a:rPr lang="en-US" dirty="0" smtClean="0"/>
              <a:t>-glacial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66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2519" y="1876041"/>
            <a:ext cx="6792686" cy="3175924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Prior to 2002 – UBCWM for ESP &amp; </a:t>
            </a:r>
            <a:r>
              <a:rPr lang="en-US" dirty="0"/>
              <a:t>the Stanford Hydrology </a:t>
            </a:r>
            <a:r>
              <a:rPr lang="en-US" dirty="0" smtClean="0"/>
              <a:t>Model for short-range forecasting.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 2002, both short-range and ESP incorporated into the River </a:t>
            </a:r>
            <a:r>
              <a:rPr lang="en-US" dirty="0"/>
              <a:t>Forecast System (RFS) </a:t>
            </a:r>
            <a:r>
              <a:rPr lang="en-US" dirty="0" smtClean="0"/>
              <a:t>, a custom-built forecast system using the UBCWM as the core engine.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UBCWM is a 1970s era, </a:t>
            </a:r>
            <a:r>
              <a:rPr lang="en-US" dirty="0" smtClean="0">
                <a:solidFill>
                  <a:srgbClr val="0070C0"/>
                </a:solidFill>
              </a:rPr>
              <a:t>process-oriented model</a:t>
            </a:r>
            <a:r>
              <a:rPr lang="en-US" dirty="0" smtClean="0"/>
              <a:t>, </a:t>
            </a:r>
            <a:r>
              <a:rPr lang="en-US" dirty="0">
                <a:solidFill>
                  <a:srgbClr val="10A3C8"/>
                </a:solidFill>
              </a:rPr>
              <a:t>run in a lumped/semi-distributed mode </a:t>
            </a:r>
            <a:r>
              <a:rPr lang="en-US" dirty="0"/>
              <a:t>(7 to 11 elevation bands) 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daily time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step.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modeling platform and forecast system  have pretty much become obsolete compared to </a:t>
            </a:r>
            <a:r>
              <a:rPr lang="en-US" dirty="0"/>
              <a:t>changing user demand and </a:t>
            </a:r>
            <a:r>
              <a:rPr lang="en-US" dirty="0" smtClean="0"/>
              <a:t>current technology.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Key capabilities we wanted to have in the forecast system included:</a:t>
            </a:r>
            <a:endParaRPr lang="en-US" dirty="0"/>
          </a:p>
          <a:p>
            <a:pPr marL="1028700" lvl="1">
              <a:buFontTx/>
              <a:buChar char="-"/>
            </a:pPr>
            <a:r>
              <a:rPr lang="en-US" dirty="0">
                <a:solidFill>
                  <a:srgbClr val="0D0C0B"/>
                </a:solidFill>
              </a:rPr>
              <a:t>Modularity</a:t>
            </a:r>
          </a:p>
          <a:p>
            <a:pPr marL="1028700" lvl="1">
              <a:buFontTx/>
              <a:buChar char="-"/>
            </a:pPr>
            <a:r>
              <a:rPr lang="en-US" dirty="0">
                <a:solidFill>
                  <a:srgbClr val="0D0C0B"/>
                </a:solidFill>
              </a:rPr>
              <a:t>Flexibility</a:t>
            </a:r>
          </a:p>
          <a:p>
            <a:pPr marL="1028700" lvl="1">
              <a:buFontTx/>
              <a:buChar char="-"/>
            </a:pPr>
            <a:r>
              <a:rPr lang="en-US" dirty="0">
                <a:solidFill>
                  <a:srgbClr val="0D0C0B"/>
                </a:solidFill>
              </a:rPr>
              <a:t>Increased discretization (both in time and space)</a:t>
            </a:r>
          </a:p>
          <a:p>
            <a:pPr marL="1028700" lvl="1">
              <a:buFontTx/>
              <a:buChar char="-"/>
            </a:pPr>
            <a:r>
              <a:rPr lang="en-US" dirty="0">
                <a:solidFill>
                  <a:srgbClr val="0D0C0B"/>
                </a:solidFill>
              </a:rPr>
              <a:t>Improved process </a:t>
            </a:r>
            <a:r>
              <a:rPr lang="en-US" dirty="0" smtClean="0">
                <a:solidFill>
                  <a:srgbClr val="0D0C0B"/>
                </a:solidFill>
              </a:rPr>
              <a:t>modeling</a:t>
            </a:r>
          </a:p>
          <a:p>
            <a:pPr marL="1028700" lvl="1">
              <a:buFontTx/>
              <a:buChar char="-"/>
            </a:pPr>
            <a:r>
              <a:rPr lang="en-US" dirty="0" smtClean="0">
                <a:solidFill>
                  <a:srgbClr val="0D0C0B"/>
                </a:solidFill>
              </a:rPr>
              <a:t>Automation of routine tasks</a:t>
            </a:r>
          </a:p>
          <a:p>
            <a:pPr marL="285750">
              <a:buFontTx/>
              <a:buChar char="-"/>
            </a:pPr>
            <a:endParaRPr lang="en-US" dirty="0">
              <a:solidFill>
                <a:srgbClr val="0D0C0B"/>
              </a:solidFill>
            </a:endParaRPr>
          </a:p>
          <a:p>
            <a:pPr marL="1028700"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6018" y="579769"/>
            <a:ext cx="8069283" cy="807283"/>
          </a:xfrm>
        </p:spPr>
        <p:txBody>
          <a:bodyPr/>
          <a:lstStyle/>
          <a:p>
            <a:r>
              <a:rPr lang="en-US" dirty="0"/>
              <a:t>Inflow </a:t>
            </a:r>
            <a:r>
              <a:rPr lang="en-US" dirty="0" smtClean="0"/>
              <a:t>forecasting at BC Hydro</a:t>
            </a:r>
            <a:endParaRPr lang="en-US" dirty="0">
              <a:solidFill>
                <a:srgbClr val="004F6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6018" y="1268299"/>
            <a:ext cx="7244844" cy="426295"/>
          </a:xfrm>
        </p:spPr>
        <p:txBody>
          <a:bodyPr>
            <a:noAutofit/>
          </a:bodyPr>
          <a:lstStyle/>
          <a:p>
            <a:r>
              <a:rPr lang="en-US" dirty="0" smtClean="0"/>
              <a:t>Inflow forecasting for reservoir operations since 1970s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8BD5D9-82A3-C54E-9C5D-A96269961E0B}" type="slidenum">
              <a:rPr lang="en-US" smtClean="0">
                <a:solidFill>
                  <a:srgbClr val="004F6C"/>
                </a:solidFill>
              </a:rPr>
              <a:pPr/>
              <a:t>6</a:t>
            </a:fld>
            <a:endParaRPr lang="en-US" dirty="0">
              <a:solidFill>
                <a:srgbClr val="004F6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429" y="5002861"/>
            <a:ext cx="2807101" cy="8211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58" y="4948689"/>
            <a:ext cx="896304" cy="87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8156" y="5190105"/>
            <a:ext cx="6572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RFS		</a:t>
            </a:r>
            <a:r>
              <a:rPr lang="en-US" sz="4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</a:t>
            </a:r>
            <a:endParaRPr lang="en-US" sz="4000" spc="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(2002-2015)					(2014- ----)</a:t>
            </a:r>
            <a:endParaRPr lang="en-CA" sz="16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04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Raven?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2561"/>
            <a:ext cx="8229600" cy="3893602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More than just another hydrological model</a:t>
            </a:r>
          </a:p>
          <a:p>
            <a:r>
              <a:rPr lang="en-US" dirty="0" smtClean="0"/>
              <a:t>Flexible modelling platform</a:t>
            </a:r>
          </a:p>
          <a:p>
            <a:pPr lvl="1"/>
            <a:r>
              <a:rPr lang="en-CA" dirty="0"/>
              <a:t>extensive library of process </a:t>
            </a:r>
            <a:r>
              <a:rPr lang="en-CA" dirty="0" smtClean="0"/>
              <a:t>algorithms</a:t>
            </a:r>
          </a:p>
          <a:p>
            <a:pPr lvl="1"/>
            <a:r>
              <a:rPr lang="en-US" dirty="0" smtClean="0"/>
              <a:t>Flexible spatial discretization</a:t>
            </a:r>
          </a:p>
          <a:p>
            <a:pPr lvl="1"/>
            <a:r>
              <a:rPr lang="en-CA" dirty="0"/>
              <a:t>parameter </a:t>
            </a:r>
            <a:r>
              <a:rPr lang="en-CA" dirty="0" err="1"/>
              <a:t>autogeneration</a:t>
            </a:r>
            <a:endParaRPr lang="en-CA" dirty="0"/>
          </a:p>
          <a:p>
            <a:pPr lvl="1"/>
            <a:r>
              <a:rPr lang="en-CA" dirty="0"/>
              <a:t>powerful &amp; intuitive I/O </a:t>
            </a:r>
          </a:p>
          <a:p>
            <a:pPr lvl="1"/>
            <a:r>
              <a:rPr lang="en-CA" dirty="0"/>
              <a:t>robust error-checking, etc., etc</a:t>
            </a:r>
            <a:r>
              <a:rPr lang="en-CA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Build </a:t>
            </a:r>
            <a:r>
              <a:rPr lang="en-US" dirty="0">
                <a:solidFill>
                  <a:srgbClr val="FF0000"/>
                </a:solidFill>
              </a:rPr>
              <a:t>different models on the fly</a:t>
            </a:r>
            <a:endParaRPr lang="en-CA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Build your own model by choosing </a:t>
            </a:r>
            <a:r>
              <a:rPr lang="en-US" dirty="0" smtClean="0">
                <a:solidFill>
                  <a:srgbClr val="FF0000"/>
                </a:solidFill>
              </a:rPr>
              <a:t>from library </a:t>
            </a:r>
            <a:r>
              <a:rPr lang="en-US" dirty="0">
                <a:solidFill>
                  <a:srgbClr val="FF0000"/>
                </a:solidFill>
              </a:rPr>
              <a:t>of process </a:t>
            </a:r>
            <a:r>
              <a:rPr lang="en-US" dirty="0" smtClean="0">
                <a:solidFill>
                  <a:srgbClr val="FF0000"/>
                </a:solidFill>
              </a:rPr>
              <a:t>algorithms</a:t>
            </a:r>
          </a:p>
          <a:p>
            <a:r>
              <a:rPr lang="en-US" dirty="0">
                <a:solidFill>
                  <a:srgbClr val="FF0000"/>
                </a:solidFill>
              </a:rPr>
              <a:t>Build your own model by </a:t>
            </a:r>
            <a:r>
              <a:rPr lang="en-US" dirty="0" smtClean="0">
                <a:solidFill>
                  <a:srgbClr val="FF0000"/>
                </a:solidFill>
              </a:rPr>
              <a:t>adding your own equations to </a:t>
            </a:r>
            <a:r>
              <a:rPr lang="en-US" dirty="0">
                <a:solidFill>
                  <a:srgbClr val="FF0000"/>
                </a:solidFill>
              </a:rPr>
              <a:t>library of process </a:t>
            </a:r>
            <a:r>
              <a:rPr lang="en-US" dirty="0" smtClean="0">
                <a:solidFill>
                  <a:srgbClr val="FF0000"/>
                </a:solidFill>
              </a:rPr>
              <a:t>algorithms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0759" y="3659479"/>
            <a:ext cx="3978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/>
              <a:t>Primary Author</a:t>
            </a:r>
            <a:r>
              <a:rPr lang="en-CA" sz="1600" dirty="0"/>
              <a:t/>
            </a:r>
            <a:br>
              <a:rPr lang="en-CA" sz="1600" dirty="0"/>
            </a:br>
            <a:endParaRPr lang="en-CA" sz="1600" dirty="0" smtClean="0"/>
          </a:p>
          <a:p>
            <a:r>
              <a:rPr lang="en-CA" sz="1600" dirty="0" smtClean="0"/>
              <a:t>James Craig, </a:t>
            </a:r>
            <a:r>
              <a:rPr lang="en-CA" sz="1600" dirty="0">
                <a:hlinkClick r:id="rId2"/>
              </a:rPr>
              <a:t>jrcraig@uwaterloo.ca</a:t>
            </a:r>
            <a:r>
              <a:rPr lang="en-C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58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6018" y="691837"/>
            <a:ext cx="7285511" cy="807283"/>
          </a:xfrm>
        </p:spPr>
        <p:txBody>
          <a:bodyPr/>
          <a:lstStyle/>
          <a:p>
            <a:r>
              <a:rPr lang="en-US" dirty="0" smtClean="0"/>
              <a:t>Raven: Build a model at runtime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Chose an existing model, modify and existing model or build your own.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8" y="2522179"/>
            <a:ext cx="3522216" cy="42170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Line Callout 1 9"/>
          <p:cNvSpPr/>
          <p:nvPr/>
        </p:nvSpPr>
        <p:spPr>
          <a:xfrm>
            <a:off x="4916384" y="2648197"/>
            <a:ext cx="2553195" cy="403761"/>
          </a:xfrm>
          <a:prstGeom prst="borderCallout1">
            <a:avLst>
              <a:gd name="adj1" fmla="val 51103"/>
              <a:gd name="adj2" fmla="val 504"/>
              <a:gd name="adj3" fmla="val 287989"/>
              <a:gd name="adj4" fmla="val -801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Forcing functions</a:t>
            </a:r>
            <a:endParaRPr lang="en-CA" dirty="0"/>
          </a:p>
        </p:txBody>
      </p:sp>
      <p:sp>
        <p:nvSpPr>
          <p:cNvPr id="13" name="Line Callout 1 12"/>
          <p:cNvSpPr/>
          <p:nvPr/>
        </p:nvSpPr>
        <p:spPr>
          <a:xfrm>
            <a:off x="5068783" y="4226952"/>
            <a:ext cx="2553195" cy="403761"/>
          </a:xfrm>
          <a:prstGeom prst="borderCallout1">
            <a:avLst>
              <a:gd name="adj1" fmla="val 51103"/>
              <a:gd name="adj2" fmla="val 504"/>
              <a:gd name="adj3" fmla="val 287989"/>
              <a:gd name="adj4" fmla="val -801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formulation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27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jost\AppData\Local\Microsoft\Windows\Temporary Internet Files\Content.Outlook\MYMRKVIZ\image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5775"/>
            <a:ext cx="9144000" cy="3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jost\AppData\Local\Microsoft\Windows\Temporary Internet Files\Content.Outlook\MYMRKVIZ\image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25775"/>
            <a:ext cx="304799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57200" y="792917"/>
            <a:ext cx="8257806" cy="8072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>
                <a:solidFill>
                  <a:srgbClr val="004F6C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200" smtClean="0"/>
              <a:t>Raven: Flexible discretization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49234" y="1841109"/>
            <a:ext cx="807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Sub-basin					HRU					Grid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63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C Hydro_Power Point_Template">
  <a:themeElements>
    <a:clrScheme name="Custom 3">
      <a:dk1>
        <a:srgbClr val="00587E"/>
      </a:dk1>
      <a:lt1>
        <a:sysClr val="window" lastClr="FFFFFF"/>
      </a:lt1>
      <a:dk2>
        <a:srgbClr val="00587E"/>
      </a:dk2>
      <a:lt2>
        <a:srgbClr val="00B5DF"/>
      </a:lt2>
      <a:accent1>
        <a:srgbClr val="51B848"/>
      </a:accent1>
      <a:accent2>
        <a:srgbClr val="00B5DF"/>
      </a:accent2>
      <a:accent3>
        <a:srgbClr val="FA4616"/>
      </a:accent3>
      <a:accent4>
        <a:srgbClr val="00587E"/>
      </a:accent4>
      <a:accent5>
        <a:srgbClr val="046A38"/>
      </a:accent5>
      <a:accent6>
        <a:srgbClr val="9ADBE8"/>
      </a:accent6>
      <a:hlink>
        <a:srgbClr val="51B848"/>
      </a:hlink>
      <a:folHlink>
        <a:srgbClr val="0066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 Hydro_Power Point_Template</Template>
  <TotalTime>1238</TotalTime>
  <Words>938</Words>
  <Application>Microsoft Office PowerPoint</Application>
  <PresentationFormat>Affichage à l'écran (4:3)</PresentationFormat>
  <Paragraphs>171</Paragraphs>
  <Slides>26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BC Hydro_Power Point_Template</vt:lpstr>
      <vt:lpstr>Présentation PowerPoint</vt:lpstr>
      <vt:lpstr>Topics covered </vt:lpstr>
      <vt:lpstr>BC Hydro – Quick facts</vt:lpstr>
      <vt:lpstr>BC Hydro System - watersheds</vt:lpstr>
      <vt:lpstr>Hydrologic regimes in the system …</vt:lpstr>
      <vt:lpstr>Inflow forecasting at BC Hydro</vt:lpstr>
      <vt:lpstr>Why Raven?</vt:lpstr>
      <vt:lpstr>Raven: Build a model at runtime</vt:lpstr>
      <vt:lpstr>Présentation PowerPoint</vt:lpstr>
      <vt:lpstr>Raven -  FEWS interface</vt:lpstr>
      <vt:lpstr>Raven – FEWS spatial data</vt:lpstr>
      <vt:lpstr>RFS snow data assimilation</vt:lpstr>
      <vt:lpstr>Raven – FEWS snow data assimilation</vt:lpstr>
      <vt:lpstr>LiDAR for high elevation snow monitoring</vt:lpstr>
      <vt:lpstr>Forecasting in Raven – FEWS</vt:lpstr>
      <vt:lpstr>Freezing Temperature map</vt:lpstr>
      <vt:lpstr>Probabilistic forecasting</vt:lpstr>
      <vt:lpstr>Weather forecast uncertainty</vt:lpstr>
      <vt:lpstr>Raven Direct Model Output</vt:lpstr>
      <vt:lpstr>Raven ‘Dressed’ forecast</vt:lpstr>
      <vt:lpstr> Uncertainty in hydrological model </vt:lpstr>
      <vt:lpstr>Combining uncertain forecasts</vt:lpstr>
      <vt:lpstr>Long-range forecasting</vt:lpstr>
      <vt:lpstr>Merging forecasts with different time horizons</vt:lpstr>
      <vt:lpstr>What’s next?</vt:lpstr>
      <vt:lpstr>Présentation PowerPoint</vt:lpstr>
    </vt:vector>
  </TitlesOfParts>
  <Company>BC Hydro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Upgrading BC Hydro’s Inflow Forecast System</dc:title>
  <dc:creator>agobena</dc:creator>
  <cp:lastModifiedBy>Maria-Helena Ramos</cp:lastModifiedBy>
  <cp:revision>60</cp:revision>
  <cp:lastPrinted>2016-06-03T18:32:20Z</cp:lastPrinted>
  <dcterms:created xsi:type="dcterms:W3CDTF">2016-05-25T21:51:46Z</dcterms:created>
  <dcterms:modified xsi:type="dcterms:W3CDTF">2016-06-20T14:47:05Z</dcterms:modified>
</cp:coreProperties>
</file>